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70" r:id="rId3"/>
    <p:sldId id="320" r:id="rId4"/>
    <p:sldId id="325" r:id="rId5"/>
    <p:sldId id="326" r:id="rId6"/>
    <p:sldId id="311" r:id="rId7"/>
    <p:sldId id="327" r:id="rId8"/>
    <p:sldId id="328" r:id="rId9"/>
    <p:sldId id="329" r:id="rId10"/>
    <p:sldId id="289" r:id="rId11"/>
    <p:sldId id="298" r:id="rId12"/>
    <p:sldId id="319" r:id="rId13"/>
    <p:sldId id="313" r:id="rId14"/>
    <p:sldId id="315" r:id="rId15"/>
    <p:sldId id="316" r:id="rId16"/>
    <p:sldId id="299" r:id="rId17"/>
    <p:sldId id="301" r:id="rId18"/>
    <p:sldId id="302" r:id="rId19"/>
    <p:sldId id="304" r:id="rId20"/>
    <p:sldId id="330" r:id="rId21"/>
    <p:sldId id="305" r:id="rId22"/>
    <p:sldId id="306" r:id="rId23"/>
    <p:sldId id="307" r:id="rId24"/>
    <p:sldId id="308" r:id="rId25"/>
    <p:sldId id="309" r:id="rId26"/>
    <p:sldId id="310" r:id="rId27"/>
    <p:sldId id="266" r:id="rId28"/>
    <p:sldId id="295" r:id="rId29"/>
    <p:sldId id="293" r:id="rId30"/>
    <p:sldId id="286" r:id="rId31"/>
    <p:sldId id="291" r:id="rId32"/>
    <p:sldId id="296" r:id="rId33"/>
    <p:sldId id="297" r:id="rId34"/>
    <p:sldId id="279" r:id="rId3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 autoAdjust="0"/>
    <p:restoredTop sz="94624" autoAdjust="0"/>
  </p:normalViewPr>
  <p:slideViewPr>
    <p:cSldViewPr>
      <p:cViewPr>
        <p:scale>
          <a:sx n="75" d="100"/>
          <a:sy n="75" d="100"/>
        </p:scale>
        <p:origin x="-97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62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7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7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6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27.wmf"/><Relationship Id="rId7" Type="http://schemas.openxmlformats.org/officeDocument/2006/relationships/image" Target="../media/image39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5.wmf"/><Relationship Id="rId7" Type="http://schemas.openxmlformats.org/officeDocument/2006/relationships/image" Target="../media/image42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53.wmf"/><Relationship Id="rId1" Type="http://schemas.openxmlformats.org/officeDocument/2006/relationships/image" Target="../media/image33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875A-3B8F-472F-8A50-9DBA35CEEBC4}" type="datetimeFigureOut">
              <a:rPr lang="pl-PL" smtClean="0"/>
              <a:t>2017-05-08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596E0-04A8-4F55-B8F7-C9C201069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30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05126-3B56-42E6-B6D0-6ACF1AB6902D}" type="datetimeFigureOut">
              <a:rPr lang="pl-PL" smtClean="0"/>
              <a:pPr/>
              <a:t>2017-05-03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2E577-74A8-45B9-923D-B43241FDFA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63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2E577-74A8-45B9-923D-B43241FDFA1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2E577-74A8-45B9-923D-B43241FDFA12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/>
              <a:t>M.Ławniczak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D87C7-5E00-4170-9F35-4D90B34DC04F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2E577-74A8-45B9-923D-B43241FDFA12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2E577-74A8-45B9-923D-B43241FDFA12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93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7517-2EDE-4BF1-8490-BCE9A5C07EAF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2F0-737D-471A-A0CC-A90EC77F5041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B794-ECEB-42F5-8D50-FA3D7D227D8D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0611-23A3-4D06-A48C-F63D8087F04E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EF58-207B-4EC1-91FA-59A9DF88830F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8CFB-7ACF-490D-9925-861283C99CF4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B0D6-0524-4508-9DE4-9330A76280A0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DE3-06B6-4003-AB2B-400CE4666ECC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4D7E-9BC5-4102-AF10-AAAD5E21F6C7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9F3A-B3AA-4A55-8EF8-BF85ACCDF265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A892-F3F4-4BE6-8002-269981EA8768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234B7F-4683-48AB-B08E-F8017EEA5A53}" type="datetime1">
              <a:rPr lang="pl-PL" smtClean="0"/>
              <a:pPr/>
              <a:t>2017-05-03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Sesja sprawozdawcza IFPAN</a:t>
            </a: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9D716D7-6995-4961-90C1-30971F8154B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24.bin"/><Relationship Id="rId21" Type="http://schemas.openxmlformats.org/officeDocument/2006/relationships/image" Target="../media/image41.wmf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7.wmf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10" Type="http://schemas.openxmlformats.org/officeDocument/2006/relationships/image" Target="../media/image36.wmf"/><Relationship Id="rId19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33.wmf"/><Relationship Id="rId9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50.bin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9.jpeg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56.wmf"/><Relationship Id="rId9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0.wmf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5.bin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64.jpeg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56.wmf"/><Relationship Id="rId9" Type="http://schemas.openxmlformats.org/officeDocument/2006/relationships/image" Target="../media/image5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70.bin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7.jpeg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27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7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5.bin"/><Relationship Id="rId7" Type="http://schemas.openxmlformats.org/officeDocument/2006/relationships/image" Target="../media/image66.wmf"/><Relationship Id="rId12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65.wmf"/><Relationship Id="rId9" Type="http://schemas.openxmlformats.org/officeDocument/2006/relationships/image" Target="../media/image6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wmf"/><Relationship Id="rId11" Type="http://schemas.openxmlformats.org/officeDocument/2006/relationships/image" Target="../media/image70.jpeg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4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8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.wmf"/><Relationship Id="rId11" Type="http://schemas.openxmlformats.org/officeDocument/2006/relationships/image" Target="../media/image71.jpeg"/><Relationship Id="rId5" Type="http://schemas.openxmlformats.org/officeDocument/2006/relationships/oleObject" Target="../embeddings/oleObject86.bin"/><Relationship Id="rId10" Type="http://schemas.openxmlformats.org/officeDocument/2006/relationships/oleObject" Target="../embeddings/oleObject89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8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1.bin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9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80.jpeg"/><Relationship Id="rId5" Type="http://schemas.openxmlformats.org/officeDocument/2006/relationships/image" Target="../media/image74.wmf"/><Relationship Id="rId15" Type="http://schemas.openxmlformats.org/officeDocument/2006/relationships/image" Target="../media/image78.wmf"/><Relationship Id="rId10" Type="http://schemas.openxmlformats.org/officeDocument/2006/relationships/image" Target="../media/image76.wmf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98.bin"/><Relationship Id="rId14" Type="http://schemas.openxmlformats.org/officeDocument/2006/relationships/oleObject" Target="../embeddings/oleObject10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5.wmf"/><Relationship Id="rId18" Type="http://schemas.openxmlformats.org/officeDocument/2006/relationships/image" Target="../media/image87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5.bin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wmf"/><Relationship Id="rId11" Type="http://schemas.openxmlformats.org/officeDocument/2006/relationships/image" Target="../media/image84.wmf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6.bin"/><Relationship Id="rId10" Type="http://schemas.openxmlformats.org/officeDocument/2006/relationships/oleObject" Target="../embeddings/oleObject104.bin"/><Relationship Id="rId4" Type="http://schemas.openxmlformats.org/officeDocument/2006/relationships/image" Target="../media/image81.wmf"/><Relationship Id="rId9" Type="http://schemas.openxmlformats.org/officeDocument/2006/relationships/image" Target="../media/image88.jpeg"/><Relationship Id="rId1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image" Target="../media/image96.jpeg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9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19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0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04.jpe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0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01" y="4680000"/>
            <a:ext cx="3593177" cy="18953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pole tekstowe 3"/>
          <p:cNvSpPr txBox="1"/>
          <p:nvPr/>
        </p:nvSpPr>
        <p:spPr>
          <a:xfrm>
            <a:off x="0" y="360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Missing </a:t>
            </a:r>
            <a:r>
              <a:rPr lang="pl-PL" sz="3600" dirty="0" err="1" smtClean="0"/>
              <a:t>level</a:t>
            </a:r>
            <a:r>
              <a:rPr lang="pl-PL" sz="3600" dirty="0" smtClean="0"/>
              <a:t> </a:t>
            </a:r>
            <a:r>
              <a:rPr lang="pl-PL" sz="3600" dirty="0" err="1" smtClean="0"/>
              <a:t>statistics</a:t>
            </a:r>
            <a:r>
              <a:rPr lang="pl-PL" sz="3600" dirty="0" smtClean="0"/>
              <a:t> of </a:t>
            </a:r>
            <a:r>
              <a:rPr lang="pl-PL" sz="3600" dirty="0" err="1" smtClean="0"/>
              <a:t>microwave</a:t>
            </a:r>
            <a:r>
              <a:rPr lang="pl-PL" sz="3600" dirty="0" smtClean="0"/>
              <a:t> networks with </a:t>
            </a:r>
            <a:r>
              <a:rPr lang="pl-PL" sz="3600" dirty="0" err="1" smtClean="0"/>
              <a:t>violated</a:t>
            </a:r>
            <a:r>
              <a:rPr lang="pl-PL" sz="3600" dirty="0" smtClean="0"/>
              <a:t> </a:t>
            </a:r>
            <a:r>
              <a:rPr lang="pl-PL" sz="3600" dirty="0" err="1" smtClean="0"/>
              <a:t>time</a:t>
            </a:r>
            <a:r>
              <a:rPr lang="pl-PL" sz="3600" dirty="0" smtClean="0"/>
              <a:t> </a:t>
            </a:r>
            <a:r>
              <a:rPr lang="pl-PL" sz="3600" dirty="0" err="1" smtClean="0"/>
              <a:t>reversal</a:t>
            </a:r>
            <a:r>
              <a:rPr lang="pl-PL" sz="3600" dirty="0" smtClean="0"/>
              <a:t> </a:t>
            </a:r>
            <a:r>
              <a:rPr lang="pl-PL" sz="3600" dirty="0" err="1" smtClean="0"/>
              <a:t>symmetry</a:t>
            </a:r>
            <a:endParaRPr lang="en-US" sz="3600" b="1" i="1" dirty="0" smtClean="0"/>
          </a:p>
          <a:p>
            <a:pPr algn="ctr"/>
            <a:endParaRPr lang="en-US" sz="3600" b="1" i="1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1959452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Michał </a:t>
            </a:r>
            <a:r>
              <a:rPr lang="pl-PL" sz="2400" dirty="0" smtClean="0"/>
              <a:t>Ławniczak, </a:t>
            </a:r>
            <a:r>
              <a:rPr lang="pl-PL" sz="2400" dirty="0" smtClean="0"/>
              <a:t>Małgorzata </a:t>
            </a:r>
            <a:r>
              <a:rPr lang="pl-PL" sz="2400" dirty="0" smtClean="0"/>
              <a:t>Białous, </a:t>
            </a:r>
            <a:r>
              <a:rPr lang="pl-PL" sz="2400" dirty="0" smtClean="0"/>
              <a:t>Barbara </a:t>
            </a:r>
            <a:r>
              <a:rPr lang="pl-PL" sz="2400" dirty="0" err="1" smtClean="0"/>
              <a:t>Dietz</a:t>
            </a:r>
            <a:r>
              <a:rPr lang="pl-PL" sz="2400" dirty="0" smtClean="0"/>
              <a:t>, </a:t>
            </a:r>
            <a:endParaRPr lang="pl-PL" sz="2400" dirty="0" smtClean="0"/>
          </a:p>
          <a:p>
            <a:pPr algn="ctr"/>
            <a:r>
              <a:rPr lang="pl-PL" sz="2400" dirty="0" smtClean="0"/>
              <a:t>Szymon </a:t>
            </a:r>
            <a:r>
              <a:rPr lang="pl-PL" sz="2400" dirty="0" smtClean="0"/>
              <a:t>Bauch, </a:t>
            </a:r>
            <a:r>
              <a:rPr lang="pl-PL" sz="2400" dirty="0" err="1" smtClean="0"/>
              <a:t>Vitalii</a:t>
            </a:r>
            <a:r>
              <a:rPr lang="pl-PL" sz="2400" dirty="0" smtClean="0"/>
              <a:t> </a:t>
            </a:r>
            <a:r>
              <a:rPr lang="pl-PL" sz="2400" dirty="0" err="1" smtClean="0"/>
              <a:t>Yunko</a:t>
            </a:r>
            <a:r>
              <a:rPr lang="pl-PL" sz="2400" dirty="0" smtClean="0"/>
              <a:t> </a:t>
            </a:r>
            <a:r>
              <a:rPr lang="pl-PL" sz="2400" dirty="0" smtClean="0"/>
              <a:t>and Leszek </a:t>
            </a:r>
            <a:r>
              <a:rPr lang="pl-PL" sz="2400" dirty="0" err="1" smtClean="0"/>
              <a:t>Sirko</a:t>
            </a:r>
            <a:r>
              <a:rPr lang="pl-PL" sz="2800" dirty="0" smtClean="0"/>
              <a:t> </a:t>
            </a:r>
          </a:p>
          <a:p>
            <a:pPr algn="ctr"/>
            <a:endParaRPr lang="pl-PL" sz="1200" b="1" i="1" dirty="0" smtClean="0"/>
          </a:p>
          <a:p>
            <a:pPr algn="ctr"/>
            <a:r>
              <a:rPr lang="en-US" dirty="0" smtClean="0"/>
              <a:t>Institute </a:t>
            </a:r>
            <a:r>
              <a:rPr lang="en-US" dirty="0"/>
              <a:t>of Physics, Polish Academy of Sciences</a:t>
            </a:r>
            <a:r>
              <a:rPr lang="en-US" dirty="0" smtClean="0"/>
              <a:t>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 </a:t>
            </a:r>
            <a:r>
              <a:rPr lang="en-US" dirty="0"/>
              <a:t>Aleja Lotników 32/46, </a:t>
            </a:r>
            <a:r>
              <a:rPr lang="en-US" dirty="0" smtClean="0"/>
              <a:t>02-668</a:t>
            </a:r>
            <a:r>
              <a:rPr lang="pl-PL" dirty="0" smtClean="0"/>
              <a:t> </a:t>
            </a:r>
            <a:r>
              <a:rPr lang="en-US" dirty="0" smtClean="0"/>
              <a:t>Warszawa</a:t>
            </a:r>
            <a:r>
              <a:rPr lang="en-US" dirty="0"/>
              <a:t>, </a:t>
            </a:r>
            <a:r>
              <a:rPr lang="en-US" dirty="0" smtClean="0"/>
              <a:t>Poland</a:t>
            </a:r>
            <a:endParaRPr lang="pl-PL" dirty="0" smtClean="0"/>
          </a:p>
          <a:p>
            <a:pPr algn="ctr"/>
            <a:endParaRPr lang="en-US" i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85184"/>
            <a:ext cx="2857500" cy="110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251520" y="720000"/>
            <a:ext cx="85344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l-PL" sz="2000" dirty="0" err="1">
                <a:solidFill>
                  <a:srgbClr val="000000"/>
                </a:solidFill>
                <a:latin typeface="+mj-lt"/>
              </a:rPr>
              <a:t>Hamiltonians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of systems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with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time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reversal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symmetry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(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universa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l 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class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b="1" i="1" dirty="0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pl-PL" sz="2000" b="1" i="1" dirty="0" smtClean="0">
                <a:solidFill>
                  <a:srgbClr val="000000"/>
                </a:solidFill>
                <a:latin typeface="+mj-lt"/>
              </a:rPr>
              <a:t> = 1, </a:t>
            </a:r>
            <a:r>
              <a:rPr lang="pl-PL" sz="2000" b="1" i="1" dirty="0" err="1" smtClean="0">
                <a:solidFill>
                  <a:srgbClr val="000000"/>
                </a:solidFill>
                <a:latin typeface="+mj-lt"/>
              </a:rPr>
              <a:t>Gaussian</a:t>
            </a:r>
            <a:r>
              <a:rPr lang="pl-PL" sz="2000" b="1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Orthogonal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Ensemble (GOE) 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in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RMT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).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Hamiltonians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are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represented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by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orthogonal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+mj-lt"/>
              </a:rPr>
              <a:t>matrices</a:t>
            </a:r>
            <a:r>
              <a:rPr lang="pl-PL" sz="2000" dirty="0" smtClean="0">
                <a:solidFill>
                  <a:srgbClr val="000000"/>
                </a:solidFill>
                <a:latin typeface="+mj-lt"/>
              </a:rPr>
              <a:t>.</a:t>
            </a:r>
            <a:endParaRPr lang="pl-PL" sz="2000" dirty="0">
              <a:latin typeface="+mj-lt"/>
            </a:endParaRPr>
          </a:p>
          <a:p>
            <a:pPr marL="457200" indent="-457200">
              <a:spcBef>
                <a:spcPct val="50000"/>
              </a:spcBef>
            </a:pPr>
            <a:endParaRPr lang="pl-PL" sz="2200" dirty="0" smtClean="0"/>
          </a:p>
          <a:p>
            <a:pPr marL="457200" indent="-457200">
              <a:spcBef>
                <a:spcPct val="50000"/>
              </a:spcBef>
            </a:pPr>
            <a:endParaRPr lang="pl-PL" sz="2200" dirty="0"/>
          </a:p>
          <a:p>
            <a:pPr marL="457200" indent="-457200">
              <a:spcBef>
                <a:spcPct val="50000"/>
              </a:spcBef>
              <a:buFontTx/>
              <a:buAutoNum type="arabicPeriod" startAt="2"/>
            </a:pPr>
            <a:r>
              <a:rPr lang="pl-PL" sz="2000" dirty="0" err="1">
                <a:solidFill>
                  <a:srgbClr val="000000"/>
                </a:solidFill>
                <a:latin typeface="+mj-lt"/>
              </a:rPr>
              <a:t>Hamiltonians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of systems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with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broken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time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reversal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symmetry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(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universa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l 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class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b="1" i="1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= 2, 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Gaussian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Unitary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Ensemble (GUE) 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in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RMT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).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Hamiltonians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are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latin typeface="+mj-lt"/>
              </a:rPr>
              <a:t>Hermitian</a:t>
            </a:r>
            <a:r>
              <a:rPr lang="pl-PL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matrices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2"/>
            </a:pPr>
            <a:endParaRPr lang="pl-PL" sz="2000" dirty="0"/>
          </a:p>
          <a:p>
            <a:pPr marL="457200" indent="-457200">
              <a:spcBef>
                <a:spcPct val="50000"/>
              </a:spcBef>
              <a:buFontTx/>
              <a:buAutoNum type="arabicPeriod" startAt="2"/>
            </a:pPr>
            <a:endParaRPr lang="pl-PL" sz="2000" dirty="0"/>
          </a:p>
          <a:p>
            <a:pPr marL="457200" indent="-457200">
              <a:spcBef>
                <a:spcPct val="50000"/>
              </a:spcBef>
              <a:buFontTx/>
              <a:buAutoNum type="arabicPeriod" startAt="2"/>
            </a:pPr>
            <a:r>
              <a:rPr lang="pl-PL" sz="2000" dirty="0" err="1">
                <a:solidFill>
                  <a:srgbClr val="000000"/>
                </a:solidFill>
                <a:latin typeface="+mj-lt"/>
              </a:rPr>
              <a:t>Hamiltonians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half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spin systems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with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time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reversal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symmetry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(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universa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l 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class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b="1" i="1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= 4, 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Gaussian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Simplectic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Ensemble (GSE) </a:t>
            </a:r>
            <a:r>
              <a:rPr lang="pl-PL" sz="2000" b="1" i="1" dirty="0" err="1">
                <a:solidFill>
                  <a:srgbClr val="000000"/>
                </a:solidFill>
                <a:latin typeface="+mj-lt"/>
              </a:rPr>
              <a:t>in</a:t>
            </a:r>
            <a:r>
              <a:rPr lang="pl-PL" sz="2000" b="1" i="1" dirty="0">
                <a:solidFill>
                  <a:srgbClr val="000000"/>
                </a:solidFill>
                <a:latin typeface="+mj-lt"/>
              </a:rPr>
              <a:t> RMT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).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Hamiltonians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are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quaternion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+mj-lt"/>
              </a:rPr>
              <a:t>matrices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.</a:t>
            </a:r>
            <a:endParaRPr lang="pl-PL" dirty="0">
              <a:latin typeface="+mj-lt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632200" y="1906588"/>
          <a:ext cx="1511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7" name="Równanie" r:id="rId4" imgW="723586" imgH="228501" progId="Equation.3">
                  <p:embed/>
                </p:oleObj>
              </mc:Choice>
              <mc:Fallback>
                <p:oleObj name="Równanie" r:id="rId4" imgW="723586" imgH="228501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1906588"/>
                        <a:ext cx="1511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3670300" y="3778250"/>
          <a:ext cx="1651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8" name="Równanie" r:id="rId6" imgW="736600" imgH="241300" progId="Equation.3">
                  <p:embed/>
                </p:oleObj>
              </mc:Choice>
              <mc:Fallback>
                <p:oleObj name="Równanie" r:id="rId6" imgW="736600" imgH="24130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778250"/>
                        <a:ext cx="1651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3416300" y="5757863"/>
          <a:ext cx="2844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9" name="Równanie" r:id="rId8" imgW="1333500" imgH="241300" progId="Equation.3">
                  <p:embed/>
                </p:oleObj>
              </mc:Choice>
              <mc:Fallback>
                <p:oleObj name="Równanie" r:id="rId8" imgW="1333500" imgH="241300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5757863"/>
                        <a:ext cx="2844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3200" b="1" dirty="0" smtClean="0">
                <a:solidFill>
                  <a:schemeClr val="tx1"/>
                </a:solidFill>
                <a:latin typeface="Calibri" pitchFamily="34" charset="0"/>
              </a:rPr>
              <a:t>Random </a:t>
            </a:r>
            <a:r>
              <a:rPr lang="pl-PL" sz="3200" b="1" dirty="0" err="1" smtClean="0">
                <a:solidFill>
                  <a:schemeClr val="tx1"/>
                </a:solidFill>
                <a:latin typeface="Calibri" pitchFamily="34" charset="0"/>
              </a:rPr>
              <a:t>matrix</a:t>
            </a:r>
            <a:r>
              <a:rPr lang="pl-PL" sz="3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l-PL" sz="3200" b="1" dirty="0" err="1" smtClean="0">
                <a:solidFill>
                  <a:schemeClr val="tx1"/>
                </a:solidFill>
                <a:latin typeface="Calibri" pitchFamily="34" charset="0"/>
              </a:rPr>
              <a:t>theory</a:t>
            </a:r>
            <a:r>
              <a:rPr lang="pl-PL" sz="3200" b="1" dirty="0" smtClean="0">
                <a:solidFill>
                  <a:schemeClr val="tx1"/>
                </a:solidFill>
                <a:latin typeface="Calibri" pitchFamily="34" charset="0"/>
              </a:rPr>
              <a:t> (RMT)</a:t>
            </a:r>
            <a:r>
              <a:rPr lang="pl-PL" sz="3200" b="1" dirty="0" smtClean="0">
                <a:latin typeface="Calibri" pitchFamily="34" charset="0"/>
              </a:rPr>
              <a:t/>
            </a:r>
            <a:br>
              <a:rPr lang="pl-PL" sz="3200" b="1" dirty="0" smtClean="0">
                <a:latin typeface="Calibri" pitchFamily="34" charset="0"/>
              </a:rPr>
            </a:br>
            <a:endParaRPr lang="pl-PL" sz="2400" b="1" dirty="0" smtClean="0">
              <a:latin typeface="Calibr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20000" y="2412000"/>
            <a:ext cx="64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O. </a:t>
            </a:r>
            <a:r>
              <a:rPr lang="pl-PL" sz="1200" dirty="0" err="1" smtClean="0"/>
              <a:t>Hul</a:t>
            </a:r>
            <a:r>
              <a:rPr lang="pl-PL" sz="1200" dirty="0" smtClean="0"/>
              <a:t>, S. </a:t>
            </a:r>
            <a:r>
              <a:rPr lang="pl-PL" sz="1200" dirty="0" err="1" smtClean="0"/>
              <a:t>Bauch</a:t>
            </a:r>
            <a:r>
              <a:rPr lang="pl-PL" sz="1200" dirty="0" smtClean="0"/>
              <a:t>, P. </a:t>
            </a:r>
            <a:r>
              <a:rPr lang="pl-PL" sz="1200" dirty="0" err="1" smtClean="0"/>
              <a:t>Pakoński</a:t>
            </a:r>
            <a:r>
              <a:rPr lang="pl-PL" sz="1200" dirty="0" smtClean="0"/>
              <a:t>, N. </a:t>
            </a:r>
            <a:r>
              <a:rPr lang="pl-PL" sz="1200" dirty="0" err="1" smtClean="0"/>
              <a:t>Savytskyy</a:t>
            </a:r>
            <a:r>
              <a:rPr lang="pl-PL" sz="1200" dirty="0" smtClean="0"/>
              <a:t>, K. Życzkowski, </a:t>
            </a:r>
            <a:r>
              <a:rPr lang="en-US" sz="1200" dirty="0" smtClean="0"/>
              <a:t>and L. </a:t>
            </a:r>
            <a:r>
              <a:rPr lang="en-US" sz="1200" dirty="0" err="1" smtClean="0"/>
              <a:t>Sirko</a:t>
            </a:r>
            <a:r>
              <a:rPr lang="en-US" sz="1200" dirty="0" smtClean="0"/>
              <a:t>, Phys. Rev. E </a:t>
            </a:r>
            <a:r>
              <a:rPr lang="en-US" sz="1200" b="1" dirty="0" smtClean="0"/>
              <a:t>69</a:t>
            </a:r>
            <a:r>
              <a:rPr lang="en-US" sz="1200" dirty="0" smtClean="0"/>
              <a:t>, 056205 (2004).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20000" y="43920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O. </a:t>
            </a:r>
            <a:r>
              <a:rPr lang="pl-PL" sz="1200" dirty="0" err="1"/>
              <a:t>Hul</a:t>
            </a:r>
            <a:r>
              <a:rPr lang="pl-PL" sz="1200" dirty="0"/>
              <a:t>, S. </a:t>
            </a:r>
            <a:r>
              <a:rPr lang="pl-PL" sz="1200" dirty="0" err="1"/>
              <a:t>Bauch</a:t>
            </a:r>
            <a:r>
              <a:rPr lang="pl-PL" sz="1200" dirty="0"/>
              <a:t>, P. </a:t>
            </a:r>
            <a:r>
              <a:rPr lang="pl-PL" sz="1200" dirty="0" err="1"/>
              <a:t>Pakoński</a:t>
            </a:r>
            <a:r>
              <a:rPr lang="pl-PL" sz="1200" dirty="0"/>
              <a:t>, N. </a:t>
            </a:r>
            <a:r>
              <a:rPr lang="pl-PL" sz="1200" dirty="0" err="1"/>
              <a:t>Savytskyy</a:t>
            </a:r>
            <a:r>
              <a:rPr lang="pl-PL" sz="1200" dirty="0"/>
              <a:t>, K. Życzkowski, </a:t>
            </a:r>
            <a:r>
              <a:rPr lang="en-US" sz="1200" dirty="0"/>
              <a:t>and L. </a:t>
            </a:r>
            <a:r>
              <a:rPr lang="en-US" sz="1200" dirty="0" err="1"/>
              <a:t>Sirko</a:t>
            </a:r>
            <a:r>
              <a:rPr lang="en-US" sz="1200" dirty="0"/>
              <a:t>, Phys. Rev. E </a:t>
            </a:r>
            <a:r>
              <a:rPr lang="en-US" sz="1200" b="1" dirty="0"/>
              <a:t>69</a:t>
            </a:r>
            <a:r>
              <a:rPr lang="en-US" sz="1200" dirty="0"/>
              <a:t>, 056205 (2004).</a:t>
            </a:r>
            <a:endParaRPr lang="pl-PL" sz="1200" dirty="0"/>
          </a:p>
          <a:p>
            <a:r>
              <a:rPr lang="pl-PL" sz="1200" dirty="0" smtClean="0"/>
              <a:t>M</a:t>
            </a:r>
            <a:r>
              <a:rPr lang="pl-PL" sz="1200" dirty="0" smtClean="0"/>
              <a:t>. Ławniczak, S. </a:t>
            </a:r>
            <a:r>
              <a:rPr lang="pl-PL" sz="1200" dirty="0" err="1" smtClean="0"/>
              <a:t>Bauch</a:t>
            </a:r>
            <a:r>
              <a:rPr lang="pl-PL" sz="1200" dirty="0" smtClean="0"/>
              <a:t>, O. </a:t>
            </a:r>
            <a:r>
              <a:rPr lang="pl-PL" sz="1200" dirty="0" err="1" smtClean="0"/>
              <a:t>Hul</a:t>
            </a:r>
            <a:r>
              <a:rPr lang="pl-PL" sz="1200" dirty="0" smtClean="0"/>
              <a:t>, and L. </a:t>
            </a:r>
            <a:r>
              <a:rPr lang="pl-PL" sz="1200" dirty="0" err="1" smtClean="0"/>
              <a:t>Sirko</a:t>
            </a:r>
            <a:r>
              <a:rPr lang="pl-PL" sz="1200" dirty="0" smtClean="0"/>
              <a:t>, </a:t>
            </a:r>
            <a:r>
              <a:rPr lang="pl-PL" sz="1200" dirty="0" err="1" smtClean="0"/>
              <a:t>Phys</a:t>
            </a:r>
            <a:r>
              <a:rPr lang="pl-PL" sz="1200" dirty="0" smtClean="0"/>
              <a:t>. </a:t>
            </a:r>
            <a:r>
              <a:rPr lang="pl-PL" sz="1200" dirty="0" err="1" smtClean="0"/>
              <a:t>Rev</a:t>
            </a:r>
            <a:r>
              <a:rPr lang="pl-PL" sz="1200" dirty="0" smtClean="0"/>
              <a:t>. E </a:t>
            </a:r>
            <a:r>
              <a:rPr lang="pl-PL" sz="1200" b="1" dirty="0" smtClean="0"/>
              <a:t>81</a:t>
            </a:r>
            <a:r>
              <a:rPr lang="pl-PL" sz="1200" dirty="0" smtClean="0"/>
              <a:t>, 046204 (2010).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20000" y="6228000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A. </a:t>
            </a:r>
            <a:r>
              <a:rPr lang="pl-PL" sz="1200" dirty="0" err="1" smtClean="0"/>
              <a:t>Rehemanjiang</a:t>
            </a:r>
            <a:r>
              <a:rPr lang="pl-PL" sz="1200" dirty="0" smtClean="0"/>
              <a:t>, M. </a:t>
            </a:r>
            <a:r>
              <a:rPr lang="pl-PL" sz="1200" dirty="0" err="1" smtClean="0"/>
              <a:t>Allgaier</a:t>
            </a:r>
            <a:r>
              <a:rPr lang="pl-PL" sz="1200" dirty="0" smtClean="0"/>
              <a:t>, C. H. </a:t>
            </a:r>
            <a:r>
              <a:rPr lang="pl-PL" sz="1200" dirty="0" err="1" smtClean="0"/>
              <a:t>Joyner</a:t>
            </a:r>
            <a:r>
              <a:rPr lang="pl-PL" sz="1200" dirty="0" smtClean="0"/>
              <a:t>, S. </a:t>
            </a:r>
            <a:r>
              <a:rPr lang="pl-PL" sz="1200" dirty="0" err="1" smtClean="0"/>
              <a:t>Müller</a:t>
            </a:r>
            <a:r>
              <a:rPr lang="pl-PL" sz="1200" dirty="0" smtClean="0"/>
              <a:t>, M. </a:t>
            </a:r>
            <a:r>
              <a:rPr lang="pl-PL" sz="1200" dirty="0" err="1" smtClean="0"/>
              <a:t>Sieber</a:t>
            </a:r>
            <a:r>
              <a:rPr lang="pl-PL" sz="1200" dirty="0" smtClean="0"/>
              <a:t>, U. </a:t>
            </a:r>
            <a:r>
              <a:rPr lang="pl-PL" sz="1200" dirty="0" err="1" smtClean="0"/>
              <a:t>Kuhl</a:t>
            </a:r>
            <a:r>
              <a:rPr lang="pl-PL" sz="1200" dirty="0" smtClean="0"/>
              <a:t>, and </a:t>
            </a:r>
            <a:r>
              <a:rPr lang="pl-PL" sz="1200" dirty="0" err="1" smtClean="0"/>
              <a:t>H.-J</a:t>
            </a:r>
            <a:r>
              <a:rPr lang="pl-PL" sz="1200" dirty="0" smtClean="0"/>
              <a:t>. </a:t>
            </a:r>
            <a:r>
              <a:rPr lang="pl-PL" sz="1200" dirty="0" err="1" smtClean="0"/>
              <a:t>Stöckmann</a:t>
            </a:r>
            <a:r>
              <a:rPr lang="pl-PL" sz="1200" dirty="0" smtClean="0"/>
              <a:t>, </a:t>
            </a:r>
            <a:r>
              <a:rPr lang="pl-PL" sz="1200" dirty="0" err="1" smtClean="0"/>
              <a:t>Phys</a:t>
            </a:r>
            <a:r>
              <a:rPr lang="pl-PL" sz="1200" dirty="0" smtClean="0"/>
              <a:t>. </a:t>
            </a:r>
            <a:r>
              <a:rPr lang="pl-PL" sz="1200" dirty="0" err="1" smtClean="0"/>
              <a:t>Rev</a:t>
            </a:r>
            <a:r>
              <a:rPr lang="pl-PL" sz="1200" dirty="0" smtClean="0"/>
              <a:t>. </a:t>
            </a:r>
            <a:r>
              <a:rPr lang="pl-PL" sz="1200" dirty="0" err="1" smtClean="0"/>
              <a:t>Lett</a:t>
            </a:r>
            <a:r>
              <a:rPr lang="pl-PL" sz="1200" dirty="0" smtClean="0"/>
              <a:t>. </a:t>
            </a:r>
            <a:r>
              <a:rPr lang="pl-PL" sz="1200" b="1" dirty="0" smtClean="0"/>
              <a:t>117</a:t>
            </a:r>
            <a:r>
              <a:rPr lang="pl-PL" sz="1200" dirty="0" smtClean="0"/>
              <a:t>, 064101 (2016).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308550" cy="546977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1560" y="6090592"/>
            <a:ext cx="829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 Workshop on Quantum Chaos and </a:t>
            </a:r>
            <a:r>
              <a:rPr lang="pl-PL" dirty="0" err="1" smtClean="0"/>
              <a:t>Localisation</a:t>
            </a:r>
            <a:r>
              <a:rPr lang="pl-PL" dirty="0" smtClean="0"/>
              <a:t> </a:t>
            </a:r>
            <a:r>
              <a:rPr lang="pl-PL" dirty="0" err="1" smtClean="0"/>
              <a:t>Phenomena</a:t>
            </a:r>
            <a:r>
              <a:rPr lang="pl-PL" dirty="0" smtClean="0"/>
              <a:t>, Warszawa, May 24, 2003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4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93550"/>
            <a:ext cx="8779006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Common</a:t>
            </a: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publications</a:t>
            </a:r>
            <a:endParaRPr kumimoji="0" lang="pl-PL" alt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altLang="pl-PL" sz="11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400" b="1" dirty="0">
                <a:ea typeface="Calibri" pitchFamily="34" charset="0"/>
                <a:cs typeface="Arial" pitchFamily="34" charset="0"/>
              </a:rPr>
              <a:t>1</a:t>
            </a: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M. </a:t>
            </a:r>
            <a:r>
              <a:rPr kumimoji="0" lang="en-US" alt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Ławniczak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O. </a:t>
            </a:r>
            <a:r>
              <a:rPr kumimoji="0" lang="en-US" alt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Hul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S. </a:t>
            </a:r>
            <a:r>
              <a:rPr kumimoji="0" lang="en-US" alt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Bauch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P. </a:t>
            </a:r>
            <a:r>
              <a:rPr lang="en-US" altLang="pl-PL" sz="1400" b="1" dirty="0" err="1">
                <a:ea typeface="Calibri" pitchFamily="34" charset="0"/>
                <a:cs typeface="Arial" pitchFamily="34" charset="0"/>
              </a:rPr>
              <a:t>Šeba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and L</a:t>
            </a: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Sirko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Experimental and numerical investigation </a:t>
            </a:r>
            <a:endParaRPr kumimoji="0" lang="pl-PL" alt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of the reflection coefficient and the distributions of Wigner’s reaction matrix for irregular graphs with absorption,</a:t>
            </a:r>
            <a:endParaRPr kumimoji="0" lang="pl-PL" alt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altLang="pl-PL" sz="1400" b="1" dirty="0">
                <a:ea typeface="Calibri" pitchFamily="34" charset="0"/>
                <a:cs typeface="Arial" pitchFamily="34" charset="0"/>
              </a:rPr>
              <a:t> </a:t>
            </a:r>
            <a:r>
              <a:rPr lang="pl-PL" altLang="pl-PL" sz="1400" b="1" dirty="0" smtClean="0">
                <a:ea typeface="Calibri" pitchFamily="34" charset="0"/>
                <a:cs typeface="Arial" pitchFamily="34" charset="0"/>
              </a:rPr>
              <a:t>  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Physical Review E 77,</a:t>
            </a:r>
            <a:r>
              <a:rPr lang="pl-PL" altLang="pl-PL" sz="1400" b="1" dirty="0"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056210 (2008).</a:t>
            </a:r>
            <a:endParaRPr kumimoji="0" lang="pl-PL" alt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400" b="1" dirty="0" smtClean="0">
                <a:ea typeface="Calibri" pitchFamily="34" charset="0"/>
                <a:cs typeface="Arial" pitchFamily="34" charset="0"/>
              </a:rPr>
              <a:t>2. </a:t>
            </a:r>
            <a:r>
              <a:rPr lang="en-US" altLang="pl-PL" sz="1400" b="1" dirty="0">
                <a:ea typeface="Calibri" pitchFamily="34" charset="0"/>
                <a:cs typeface="Arial" pitchFamily="34" charset="0"/>
              </a:rPr>
              <a:t>O. </a:t>
            </a:r>
            <a:r>
              <a:rPr lang="en-US" altLang="pl-PL" sz="1400" b="1" dirty="0" err="1">
                <a:ea typeface="Calibri" pitchFamily="34" charset="0"/>
                <a:cs typeface="Arial" pitchFamily="34" charset="0"/>
              </a:rPr>
              <a:t>Hul</a:t>
            </a:r>
            <a:r>
              <a:rPr lang="en-US" altLang="pl-PL" sz="1400" b="1" dirty="0">
                <a:ea typeface="Calibri" pitchFamily="34" charset="0"/>
                <a:cs typeface="Arial" pitchFamily="34" charset="0"/>
              </a:rPr>
              <a:t>, P. </a:t>
            </a:r>
            <a:r>
              <a:rPr lang="en-US" altLang="pl-PL" sz="1400" b="1" dirty="0" err="1">
                <a:ea typeface="Calibri" pitchFamily="34" charset="0"/>
                <a:cs typeface="Arial" pitchFamily="34" charset="0"/>
              </a:rPr>
              <a:t>Šeba</a:t>
            </a:r>
            <a:r>
              <a:rPr lang="en-US" altLang="pl-PL" sz="1400" b="1" dirty="0">
                <a:ea typeface="Calibri" pitchFamily="34" charset="0"/>
                <a:cs typeface="Arial" pitchFamily="34" charset="0"/>
              </a:rPr>
              <a:t>, and L. </a:t>
            </a:r>
            <a:r>
              <a:rPr lang="en-US" altLang="pl-PL" sz="1400" b="1" dirty="0" err="1">
                <a:ea typeface="Calibri" pitchFamily="34" charset="0"/>
                <a:cs typeface="Arial" pitchFamily="34" charset="0"/>
              </a:rPr>
              <a:t>Sirko</a:t>
            </a:r>
            <a:r>
              <a:rPr lang="en-US" altLang="pl-PL" sz="1400" b="1" dirty="0">
                <a:ea typeface="Calibri" pitchFamily="34" charset="0"/>
                <a:cs typeface="Arial" pitchFamily="34" charset="0"/>
              </a:rPr>
              <a:t>, Departure of some parameter-dependent spectral statistics of irregular quantum </a:t>
            </a:r>
            <a:endParaRPr lang="pl-PL" altLang="pl-PL" sz="1400" b="1" dirty="0"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400" b="1" dirty="0">
                <a:ea typeface="Calibri" pitchFamily="34" charset="0"/>
                <a:cs typeface="Arial" pitchFamily="34" charset="0"/>
              </a:rPr>
              <a:t>    </a:t>
            </a:r>
            <a:r>
              <a:rPr lang="en-US" altLang="pl-PL" sz="1400" b="1" dirty="0">
                <a:ea typeface="Calibri" pitchFamily="34" charset="0"/>
                <a:cs typeface="Arial" pitchFamily="34" charset="0"/>
              </a:rPr>
              <a:t>graphs from random matrix theory, Phys. </a:t>
            </a:r>
            <a:r>
              <a:rPr lang="pl-PL" altLang="pl-PL" sz="1400" b="1" dirty="0" err="1">
                <a:ea typeface="Calibri" pitchFamily="34" charset="0"/>
                <a:cs typeface="Arial" pitchFamily="34" charset="0"/>
              </a:rPr>
              <a:t>Rev</a:t>
            </a:r>
            <a:r>
              <a:rPr lang="pl-PL" altLang="pl-PL" sz="1400" b="1" dirty="0">
                <a:ea typeface="Calibri" pitchFamily="34" charset="0"/>
                <a:cs typeface="Arial" pitchFamily="34" charset="0"/>
              </a:rPr>
              <a:t>. E 79, 066204 (2009).</a:t>
            </a:r>
            <a:endParaRPr lang="pl-PL" altLang="pl-PL" sz="1400" b="1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3. 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O. </a:t>
            </a:r>
            <a:r>
              <a:rPr kumimoji="0" lang="en-US" alt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Hul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P. </a:t>
            </a:r>
            <a:r>
              <a:rPr kumimoji="0" lang="en-US" alt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Šeba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and L. </a:t>
            </a:r>
            <a:r>
              <a:rPr kumimoji="0" lang="en-US" alt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Sirko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Investigation of parameter-dependent properties of quantum graphs </a:t>
            </a:r>
            <a:endParaRPr kumimoji="0" lang="pl-PL" alt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  </a:t>
            </a:r>
            <a:r>
              <a:rPr kumimoji="0" lang="en-US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with and without time-reversal symmetry, Phys. Scr. T135, 014048 (2009).</a:t>
            </a:r>
            <a:endParaRPr kumimoji="0" lang="pl-PL" alt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alt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Hul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P. </a:t>
            </a:r>
            <a:r>
              <a:rPr lang="en-US" altLang="pl-PL" sz="1400" dirty="0" err="1">
                <a:ea typeface="Calibri" pitchFamily="34" charset="0"/>
                <a:cs typeface="Times New Roman" pitchFamily="18" charset="0"/>
              </a:rPr>
              <a:t>Šeba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and L.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Sirko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Investigation of quantum graphs and microwave networks,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Book of Abstracts of the 3rd</a:t>
            </a:r>
            <a:r>
              <a:rPr kumimoji="0" lang="en-US" altLang="pl-PL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Workshop on Quantum Chaos and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Localisation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Phenomena, Warsaw, Poland ,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p. 16, 25-27.05.2007.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Ławniczak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O.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Hul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S.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Bauch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P.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Šeba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and L.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Sirko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altLang="pl-PL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Investigation of graphs with different time reversal symmetries,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altLang="pl-PL" sz="1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pl-PL" altLang="pl-PL" sz="1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15th</a:t>
            </a:r>
            <a:r>
              <a:rPr kumimoji="0" lang="en-US" altLang="pl-PL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Central European Workshop on Quantum Optics CEWQO 2008 Book of Abstracts, 4 (2008).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Hul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P. </a:t>
            </a:r>
            <a:r>
              <a:rPr lang="en-US" altLang="pl-PL" sz="1400" dirty="0" err="1">
                <a:ea typeface="Calibri" pitchFamily="34" charset="0"/>
                <a:cs typeface="Times New Roman" pitchFamily="18" charset="0"/>
              </a:rPr>
              <a:t>Šeba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and L.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Sirko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Investigation of autocorrelation functions of level velocities for quantum graphs,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International Workshop “Mathematical Aspects of Quantum Chaos”, Montreal, Canada, 02-07.06.2008.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O. </a:t>
            </a:r>
            <a:r>
              <a:rPr kumimoji="0" lang="pl-PL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Hul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M. Ławniczak, Sz.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Bauch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P. </a:t>
            </a:r>
            <a:r>
              <a:rPr lang="en-US" altLang="pl-PL" sz="1400" dirty="0" err="1">
                <a:ea typeface="Calibri" pitchFamily="34" charset="0"/>
                <a:cs typeface="Times New Roman" pitchFamily="18" charset="0"/>
              </a:rPr>
              <a:t>Šeba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and L.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Sirko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Quantum graphs and microwave networks,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Physics of Social Systems, Hradec Kralove, Czech Republic, 27-28.11.2008.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Hul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M.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Ławniczak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S.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Bauch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P. </a:t>
            </a:r>
            <a:r>
              <a:rPr lang="en-US" altLang="pl-PL" sz="1400" dirty="0" err="1">
                <a:ea typeface="Calibri" pitchFamily="34" charset="0"/>
                <a:cs typeface="Times New Roman" pitchFamily="18" charset="0"/>
              </a:rPr>
              <a:t>Šeba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and L.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Sirko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Investigation of graphs with absorption,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altLang="pl-PL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Workshop on quantum chaos and localization phenomena”, Warszawa, Poland, Book of Abstracts,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p. 16 , 22-24.05.2009.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Hul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M.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Ławniczak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S.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Bauch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P. </a:t>
            </a:r>
            <a:r>
              <a:rPr lang="en-US" altLang="pl-PL" sz="1400" dirty="0" err="1">
                <a:ea typeface="Calibri" pitchFamily="34" charset="0"/>
                <a:cs typeface="Times New Roman" pitchFamily="18" charset="0"/>
              </a:rPr>
              <a:t>Šeba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and L.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Sirko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Investigation of scattering properties of graphs with absorption,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altLang="pl-PL" sz="1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pl-PL" altLang="pl-PL" sz="1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31.08-4.09.2009, “Dynamic days Europe 2009”,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Goettingen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Germany, Book of Abstracts, 207 (2009).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Hul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P. </a:t>
            </a:r>
            <a:r>
              <a:rPr lang="en-US" altLang="pl-PL" sz="1400" dirty="0" err="1">
                <a:ea typeface="Calibri" pitchFamily="34" charset="0"/>
                <a:cs typeface="Times New Roman" pitchFamily="18" charset="0"/>
              </a:rPr>
              <a:t>Šeba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and L. 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Sirko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Parameter-dependent spectral statistics of quantum graphs,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altLang="pl-PL" sz="1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pl-PL" altLang="pl-PL" sz="1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Book of Abstracts International Conference “</a:t>
            </a:r>
            <a:r>
              <a:rPr kumimoji="0" lang="en-US" alt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QMath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11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Mathematical Results in Quantum Physics”,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Hradec Kralove, Czech Republic, 06-10.09.2010.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403648" y="181505"/>
            <a:ext cx="6875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Statistics of Wigner’s reaction matrix K</a:t>
            </a:r>
            <a:r>
              <a:rPr lang="pl-PL" altLang="pl-PL" dirty="0"/>
              <a:t> </a:t>
            </a:r>
            <a:endParaRPr lang="pl-PL" altLang="pl-PL" sz="2800" dirty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49263" y="1073150"/>
            <a:ext cx="82994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l-PL" dirty="0"/>
              <a:t>In the case of a single channel antenna experiment</a:t>
            </a:r>
            <a:r>
              <a:rPr lang="pl-PL" altLang="pl-PL" dirty="0"/>
              <a:t> </a:t>
            </a:r>
            <a:r>
              <a:rPr lang="en-US" altLang="pl-PL" dirty="0"/>
              <a:t>Wigner's reaction </a:t>
            </a:r>
            <a:r>
              <a:rPr lang="pl-PL" altLang="pl-PL" dirty="0"/>
              <a:t>        </a:t>
            </a:r>
            <a:r>
              <a:rPr lang="en-US" altLang="pl-PL" dirty="0"/>
              <a:t>matrix is related to the scattering matrix</a:t>
            </a:r>
            <a:r>
              <a:rPr lang="pl-PL" altLang="pl-PL" dirty="0"/>
              <a:t>        </a:t>
            </a:r>
            <a:r>
              <a:rPr lang="en-US" altLang="pl-PL" dirty="0"/>
              <a:t> by the following relation</a:t>
            </a: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en-US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en-US" altLang="pl-PL" dirty="0"/>
              <a:t>It is interesting that the function </a:t>
            </a:r>
            <a:r>
              <a:rPr lang="pl-PL" altLang="pl-PL" dirty="0"/>
              <a:t>          </a:t>
            </a:r>
            <a:r>
              <a:rPr lang="en-US" altLang="pl-PL" dirty="0"/>
              <a:t> </a:t>
            </a:r>
            <a:r>
              <a:rPr lang="pl-PL" altLang="pl-PL" dirty="0"/>
              <a:t>     </a:t>
            </a:r>
            <a:r>
              <a:rPr lang="en-US" altLang="pl-PL" dirty="0"/>
              <a:t>has a direct physical</a:t>
            </a:r>
            <a:r>
              <a:rPr lang="pl-PL" altLang="pl-PL" dirty="0"/>
              <a:t> </a:t>
            </a:r>
            <a:r>
              <a:rPr lang="en-US" altLang="pl-PL" dirty="0"/>
              <a:t>meaning of the electric impedance that has been recently measured</a:t>
            </a:r>
            <a:r>
              <a:rPr lang="pl-PL" altLang="pl-PL" dirty="0"/>
              <a:t> </a:t>
            </a:r>
            <a:r>
              <a:rPr lang="en-US" altLang="pl-PL" dirty="0"/>
              <a:t>in the microwave cavity experiment. In a one channel case the</a:t>
            </a:r>
            <a:r>
              <a:rPr lang="pl-PL" altLang="pl-PL" dirty="0"/>
              <a:t>        </a:t>
            </a:r>
            <a:r>
              <a:rPr lang="en-US" altLang="pl-PL" dirty="0"/>
              <a:t>matrix can be parameterized as</a:t>
            </a: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en-US" altLang="pl-PL" dirty="0"/>
          </a:p>
          <a:p>
            <a:r>
              <a:rPr lang="en-US" altLang="pl-PL" dirty="0"/>
              <a:t>where </a:t>
            </a:r>
            <a:r>
              <a:rPr lang="pl-PL" altLang="pl-PL" dirty="0"/>
              <a:t>       </a:t>
            </a:r>
            <a:r>
              <a:rPr lang="en-US" altLang="pl-PL" dirty="0"/>
              <a:t> is the reflection coefficient and</a:t>
            </a:r>
            <a:r>
              <a:rPr lang="pl-PL" altLang="pl-PL" dirty="0"/>
              <a:t>         </a:t>
            </a:r>
            <a:r>
              <a:rPr lang="en-US" altLang="pl-PL" dirty="0" smtClean="0"/>
              <a:t>the </a:t>
            </a:r>
            <a:r>
              <a:rPr lang="en-US" altLang="pl-PL" dirty="0"/>
              <a:t>phase.</a:t>
            </a:r>
          </a:p>
          <a:p>
            <a:endParaRPr lang="pl-PL" altLang="pl-PL" dirty="0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44456"/>
              </p:ext>
            </p:extLst>
          </p:nvPr>
        </p:nvGraphicFramePr>
        <p:xfrm>
          <a:off x="7056000" y="1116000"/>
          <a:ext cx="3000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18" name="Równanie" r:id="rId3" imgW="164957" imgH="152268" progId="Equation.3">
                  <p:embed/>
                </p:oleObj>
              </mc:Choice>
              <mc:Fallback>
                <p:oleObj name="Równanie" r:id="rId3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000" y="1116000"/>
                        <a:ext cx="3000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152400"/>
            <a:ext cx="271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13150"/>
              </p:ext>
            </p:extLst>
          </p:nvPr>
        </p:nvGraphicFramePr>
        <p:xfrm>
          <a:off x="3563888" y="1368000"/>
          <a:ext cx="254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19" name="Równanie" r:id="rId5" imgW="139579" imgH="177646" progId="Equation.3">
                  <p:embed/>
                </p:oleObj>
              </mc:Choice>
              <mc:Fallback>
                <p:oleObj name="Równanie" r:id="rId5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368000"/>
                        <a:ext cx="2540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3779838" y="2205038"/>
          <a:ext cx="135731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0" name="Równanie" r:id="rId7" imgW="685800" imgH="393700" progId="Equation.3">
                  <p:embed/>
                </p:oleObj>
              </mc:Choice>
              <mc:Fallback>
                <p:oleObj name="Równanie" r:id="rId7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205038"/>
                        <a:ext cx="1357312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96875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 </a:t>
            </a:r>
            <a:endParaRPr lang="pl-PL" altLang="pl-PL"/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621149"/>
              </p:ext>
            </p:extLst>
          </p:nvPr>
        </p:nvGraphicFramePr>
        <p:xfrm>
          <a:off x="3575025" y="3579019"/>
          <a:ext cx="838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1" name="Równanie" r:id="rId9" imgW="469696" imgH="165028" progId="Equation.3">
                  <p:embed/>
                </p:oleObj>
              </mc:Choice>
              <mc:Fallback>
                <p:oleObj name="Równanie" r:id="rId9" imgW="469696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25" y="3579019"/>
                        <a:ext cx="8382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839788"/>
            <a:ext cx="398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  </a:t>
            </a:r>
            <a:endParaRPr lang="pl-PL" altLang="pl-PL"/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3851275" y="4868863"/>
          <a:ext cx="13223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2" name="Równanie" r:id="rId11" imgW="660240" imgH="215640" progId="Equation.3">
                  <p:embed/>
                </p:oleObj>
              </mc:Choice>
              <mc:Fallback>
                <p:oleObj name="Równanie" r:id="rId11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868863"/>
                        <a:ext cx="132238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1327150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 </a:t>
            </a:r>
            <a:endParaRPr lang="pl-PL" altLang="pl-PL"/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97216"/>
              </p:ext>
            </p:extLst>
          </p:nvPr>
        </p:nvGraphicFramePr>
        <p:xfrm>
          <a:off x="1187624" y="5760000"/>
          <a:ext cx="2730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3" name="Równanie" r:id="rId13" imgW="152268" imgH="152268" progId="Equation.3">
                  <p:embed/>
                </p:oleObj>
              </mc:Choice>
              <mc:Fallback>
                <p:oleObj name="Równanie" r:id="rId13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760000"/>
                        <a:ext cx="2730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1754188"/>
            <a:ext cx="398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  </a:t>
            </a:r>
            <a:endParaRPr lang="pl-PL" altLang="pl-PL"/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939020"/>
              </p:ext>
            </p:extLst>
          </p:nvPr>
        </p:nvGraphicFramePr>
        <p:xfrm>
          <a:off x="4608000" y="5760000"/>
          <a:ext cx="254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4" name="Równanie" r:id="rId15" imgW="139579" imgH="177646" progId="Equation.3">
                  <p:embed/>
                </p:oleObj>
              </mc:Choice>
              <mc:Fallback>
                <p:oleObj name="Równanie" r:id="rId15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000" y="5760000"/>
                        <a:ext cx="2540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2203450"/>
            <a:ext cx="215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900"/>
              <a:t> </a:t>
            </a:r>
            <a:endParaRPr lang="pl-PL" altLang="pl-PL"/>
          </a:p>
        </p:txBody>
      </p:sp>
      <p:graphicFrame>
        <p:nvGraphicFramePr>
          <p:cNvPr id="2254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812560"/>
              </p:ext>
            </p:extLst>
          </p:nvPr>
        </p:nvGraphicFramePr>
        <p:xfrm>
          <a:off x="2627784" y="4104000"/>
          <a:ext cx="254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5" name="Równanie" r:id="rId17" imgW="139579" imgH="177646" progId="Equation.3">
                  <p:embed/>
                </p:oleObj>
              </mc:Choice>
              <mc:Fallback>
                <p:oleObj name="Równanie" r:id="rId17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104000"/>
                        <a:ext cx="2540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2413" y="260350"/>
            <a:ext cx="864235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dirty="0"/>
              <a:t>In the </a:t>
            </a:r>
            <a:r>
              <a:rPr lang="pl-PL" altLang="pl-PL" dirty="0" err="1"/>
              <a:t>case</a:t>
            </a:r>
            <a:r>
              <a:rPr lang="pl-PL" altLang="pl-PL" dirty="0"/>
              <a:t> of </a:t>
            </a:r>
            <a:r>
              <a:rPr lang="pl-PL" altLang="pl-PL" dirty="0" err="1"/>
              <a:t>time</a:t>
            </a:r>
            <a:r>
              <a:rPr lang="pl-PL" altLang="pl-PL" dirty="0"/>
              <a:t> </a:t>
            </a:r>
            <a:r>
              <a:rPr lang="pl-PL" altLang="pl-PL" dirty="0" err="1"/>
              <a:t>reversal</a:t>
            </a:r>
            <a:r>
              <a:rPr lang="pl-PL" altLang="pl-PL" dirty="0"/>
              <a:t> </a:t>
            </a:r>
            <a:r>
              <a:rPr lang="pl-PL" altLang="pl-PL" dirty="0" err="1"/>
              <a:t>systems</a:t>
            </a:r>
            <a:r>
              <a:rPr lang="pl-PL" altLang="pl-PL" dirty="0"/>
              <a:t>  </a:t>
            </a:r>
            <a:r>
              <a:rPr lang="pl-PL" altLang="pl-PL" dirty="0" smtClean="0"/>
              <a:t>the </a:t>
            </a:r>
            <a:r>
              <a:rPr lang="pl-PL" altLang="pl-PL" dirty="0" err="1"/>
              <a:t>distributions</a:t>
            </a:r>
            <a:r>
              <a:rPr lang="pl-PL" altLang="pl-PL" dirty="0"/>
              <a:t> of the </a:t>
            </a:r>
            <a:r>
              <a:rPr lang="pl-PL" altLang="pl-PL" dirty="0" err="1"/>
              <a:t>reflection</a:t>
            </a:r>
            <a:r>
              <a:rPr lang="pl-PL" altLang="pl-PL" dirty="0"/>
              <a:t> </a:t>
            </a:r>
            <a:r>
              <a:rPr lang="pl-PL" altLang="pl-PL" dirty="0" err="1"/>
              <a:t>coefficient</a:t>
            </a:r>
            <a:r>
              <a:rPr lang="pl-PL" altLang="pl-PL" dirty="0"/>
              <a:t>              and the </a:t>
            </a:r>
            <a:r>
              <a:rPr lang="pl-PL" altLang="pl-PL" dirty="0" err="1"/>
              <a:t>imaginary</a:t>
            </a:r>
            <a:r>
              <a:rPr lang="pl-PL" altLang="pl-PL" dirty="0"/>
              <a:t>           </a:t>
            </a:r>
            <a:r>
              <a:rPr lang="pl-PL" altLang="pl-PL" dirty="0" smtClean="0"/>
              <a:t> and </a:t>
            </a:r>
            <a:r>
              <a:rPr lang="pl-PL" altLang="pl-PL" dirty="0"/>
              <a:t>real           </a:t>
            </a:r>
            <a:r>
              <a:rPr lang="pl-PL" altLang="pl-PL" dirty="0" smtClean="0"/>
              <a:t>  </a:t>
            </a:r>
            <a:r>
              <a:rPr lang="pl-PL" altLang="pl-PL" dirty="0" err="1" smtClean="0"/>
              <a:t>parts</a:t>
            </a:r>
            <a:r>
              <a:rPr lang="pl-PL" altLang="pl-PL" dirty="0" smtClean="0"/>
              <a:t> </a:t>
            </a:r>
            <a:r>
              <a:rPr lang="pl-PL" altLang="pl-PL" dirty="0"/>
              <a:t>of the      </a:t>
            </a:r>
            <a:r>
              <a:rPr lang="pl-PL" altLang="pl-PL" dirty="0" smtClean="0"/>
              <a:t>   </a:t>
            </a:r>
            <a:r>
              <a:rPr lang="pl-PL" altLang="pl-PL" dirty="0"/>
              <a:t>matrix </a:t>
            </a:r>
            <a:r>
              <a:rPr lang="pl-PL" altLang="pl-PL" dirty="0" err="1"/>
              <a:t>are</a:t>
            </a:r>
            <a:r>
              <a:rPr lang="pl-PL" altLang="pl-PL" dirty="0"/>
              <a:t> </a:t>
            </a:r>
            <a:r>
              <a:rPr lang="pl-PL" altLang="pl-PL" dirty="0" err="1"/>
              <a:t>given</a:t>
            </a:r>
            <a:r>
              <a:rPr lang="pl-PL" altLang="pl-PL" dirty="0"/>
              <a:t> by the </a:t>
            </a:r>
            <a:r>
              <a:rPr lang="pl-PL" altLang="pl-PL" dirty="0" err="1"/>
              <a:t>formulas</a:t>
            </a:r>
            <a:r>
              <a:rPr lang="pl-PL" altLang="pl-PL" dirty="0"/>
              <a:t> </a:t>
            </a:r>
            <a:endParaRPr lang="pl-PL" altLang="pl-PL" dirty="0" smtClean="0"/>
          </a:p>
          <a:p>
            <a:r>
              <a:rPr lang="pl-PL" altLang="pl-PL" dirty="0" smtClean="0"/>
              <a:t>(</a:t>
            </a:r>
            <a:r>
              <a:rPr lang="pl-PL" altLang="pl-PL" dirty="0"/>
              <a:t>D. </a:t>
            </a:r>
            <a:r>
              <a:rPr lang="pl-PL" altLang="pl-PL" dirty="0" err="1"/>
              <a:t>Savin</a:t>
            </a:r>
            <a:r>
              <a:rPr lang="pl-PL" altLang="pl-PL" dirty="0"/>
              <a:t> et al, JETP </a:t>
            </a:r>
            <a:r>
              <a:rPr lang="pl-PL" altLang="pl-PL" dirty="0" err="1"/>
              <a:t>Lett</a:t>
            </a:r>
            <a:r>
              <a:rPr lang="pl-PL" altLang="pl-PL" dirty="0"/>
              <a:t>.  </a:t>
            </a:r>
            <a:r>
              <a:rPr lang="pl-PL" altLang="pl-PL" b="1" dirty="0"/>
              <a:t>82</a:t>
            </a:r>
            <a:r>
              <a:rPr lang="pl-PL" altLang="pl-PL" dirty="0"/>
              <a:t>, 544 (2005)):</a:t>
            </a:r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 smtClean="0"/>
              <a:t>								</a:t>
            </a:r>
            <a:r>
              <a:rPr lang="pl-PL" altLang="pl-PL" sz="2000" dirty="0" smtClean="0"/>
              <a:t>(5)</a:t>
            </a:r>
            <a:endParaRPr lang="pl-PL" altLang="pl-PL" sz="2000" dirty="0"/>
          </a:p>
          <a:p>
            <a:endParaRPr lang="pl-PL" altLang="pl-PL" sz="2000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 smtClean="0"/>
              <a:t>								</a:t>
            </a:r>
            <a:r>
              <a:rPr lang="pl-PL" altLang="pl-PL" sz="2000" dirty="0" smtClean="0"/>
              <a:t>(6)</a:t>
            </a:r>
            <a:endParaRPr lang="pl-PL" altLang="pl-PL" sz="2000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 smtClean="0"/>
              <a:t>								</a:t>
            </a:r>
            <a:r>
              <a:rPr lang="pl-PL" altLang="pl-PL" sz="2000" dirty="0" smtClean="0"/>
              <a:t>(7)</a:t>
            </a:r>
            <a:endParaRPr lang="pl-PL" altLang="pl-PL" sz="2000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 err="1" smtClean="0"/>
              <a:t>where</a:t>
            </a:r>
            <a:r>
              <a:rPr lang="pl-PL" altLang="pl-PL" dirty="0" smtClean="0"/>
              <a:t>              </a:t>
            </a:r>
            <a:r>
              <a:rPr lang="pl-PL" altLang="pl-PL" dirty="0" err="1" smtClean="0"/>
              <a:t>is</a:t>
            </a:r>
            <a:r>
              <a:rPr lang="pl-PL" altLang="pl-PL" dirty="0" smtClean="0"/>
              <a:t> </a:t>
            </a:r>
            <a:r>
              <a:rPr lang="pl-PL" altLang="pl-PL" dirty="0"/>
              <a:t>the </a:t>
            </a:r>
            <a:r>
              <a:rPr lang="pl-PL" altLang="pl-PL" dirty="0" err="1"/>
              <a:t>probability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,                                </a:t>
            </a:r>
            <a:r>
              <a:rPr lang="pl-PL" altLang="pl-PL" dirty="0" smtClean="0"/>
              <a:t>       </a:t>
            </a:r>
            <a:r>
              <a:rPr lang="pl-PL" altLang="pl-PL" dirty="0" err="1" smtClean="0"/>
              <a:t>is</a:t>
            </a:r>
            <a:r>
              <a:rPr lang="pl-PL" altLang="pl-PL" dirty="0" smtClean="0"/>
              <a:t> </a:t>
            </a:r>
            <a:r>
              <a:rPr lang="pl-PL" altLang="pl-PL" dirty="0"/>
              <a:t>the </a:t>
            </a:r>
            <a:r>
              <a:rPr lang="pl-PL" altLang="pl-PL" dirty="0" err="1"/>
              <a:t>imaginary</a:t>
            </a:r>
            <a:r>
              <a:rPr lang="pl-PL" altLang="pl-PL" dirty="0"/>
              <a:t> </a:t>
            </a:r>
          </a:p>
          <a:p>
            <a:endParaRPr lang="pl-PL" altLang="pl-PL" dirty="0"/>
          </a:p>
          <a:p>
            <a:r>
              <a:rPr lang="pl-PL" altLang="pl-PL" dirty="0"/>
              <a:t>and                        </a:t>
            </a:r>
            <a:r>
              <a:rPr lang="pl-PL" altLang="pl-PL" dirty="0" err="1"/>
              <a:t>is</a:t>
            </a:r>
            <a:r>
              <a:rPr lang="pl-PL" altLang="pl-PL" dirty="0"/>
              <a:t> the real part of the          matrix, </a:t>
            </a:r>
            <a:r>
              <a:rPr lang="pl-PL" altLang="pl-PL" dirty="0" err="1"/>
              <a:t>respectively</a:t>
            </a:r>
            <a:r>
              <a:rPr lang="pl-PL" altLang="pl-PL" dirty="0"/>
              <a:t>. </a:t>
            </a:r>
          </a:p>
          <a:p>
            <a:endParaRPr lang="pl-PL" altLang="pl-PL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06375"/>
            <a:ext cx="271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12618"/>
              </p:ext>
            </p:extLst>
          </p:nvPr>
        </p:nvGraphicFramePr>
        <p:xfrm>
          <a:off x="2051720" y="540000"/>
          <a:ext cx="5762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88" name="Równanie" r:id="rId3" imgW="330120" imgH="203040" progId="Equation.3">
                  <p:embed/>
                </p:oleObj>
              </mc:Choice>
              <mc:Fallback>
                <p:oleObj name="Równanie" r:id="rId3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40000"/>
                        <a:ext cx="5762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687388"/>
            <a:ext cx="35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 </a:t>
            </a:r>
            <a:endParaRPr lang="pl-PL" altLang="pl-PL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712439"/>
              </p:ext>
            </p:extLst>
          </p:nvPr>
        </p:nvGraphicFramePr>
        <p:xfrm>
          <a:off x="3491880" y="540000"/>
          <a:ext cx="6048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89" name="Równanie" r:id="rId5" imgW="342751" imgH="203112" progId="Equation.3">
                  <p:embed/>
                </p:oleObj>
              </mc:Choice>
              <mc:Fallback>
                <p:oleObj name="Równanie" r:id="rId5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40000"/>
                        <a:ext cx="6048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116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45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20201"/>
              </p:ext>
            </p:extLst>
          </p:nvPr>
        </p:nvGraphicFramePr>
        <p:xfrm>
          <a:off x="5292080" y="576000"/>
          <a:ext cx="3016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90" name="Równanie" r:id="rId7" imgW="164957" imgH="152268" progId="Equation.3">
                  <p:embed/>
                </p:oleObj>
              </mc:Choice>
              <mc:Fallback>
                <p:oleObj name="Równanie" r:id="rId7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76000"/>
                        <a:ext cx="3016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261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45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06361"/>
              </p:ext>
            </p:extLst>
          </p:nvPr>
        </p:nvGraphicFramePr>
        <p:xfrm>
          <a:off x="4559837" y="5373216"/>
          <a:ext cx="17494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91" name="Równanie" r:id="rId9" imgW="952087" imgH="177723" progId="Equation.3">
                  <p:embed/>
                </p:oleObj>
              </mc:Choice>
              <mc:Fallback>
                <p:oleObj name="Równanie" r:id="rId9" imgW="952087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837" y="5373216"/>
                        <a:ext cx="17494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2792413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graphicFrame>
        <p:nvGraphicFramePr>
          <p:cNvPr id="2459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843755"/>
              </p:ext>
            </p:extLst>
          </p:nvPr>
        </p:nvGraphicFramePr>
        <p:xfrm>
          <a:off x="827584" y="5877272"/>
          <a:ext cx="10620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92" name="Równanie" r:id="rId11" imgW="596880" imgH="177480" progId="Equation.3">
                  <p:embed/>
                </p:oleObj>
              </mc:Choice>
              <mc:Fallback>
                <p:oleObj name="Równanie" r:id="rId11" imgW="596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877272"/>
                        <a:ext cx="10620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35325"/>
            <a:ext cx="271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760788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460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78680"/>
              </p:ext>
            </p:extLst>
          </p:nvPr>
        </p:nvGraphicFramePr>
        <p:xfrm>
          <a:off x="3995936" y="5904000"/>
          <a:ext cx="296923" cy="27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93" name="Równanie" r:id="rId13" imgW="164957" imgH="152268" progId="Equation.3">
                  <p:embed/>
                </p:oleObj>
              </mc:Choice>
              <mc:Fallback>
                <p:oleObj name="Równanie" r:id="rId13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904000"/>
                        <a:ext cx="296923" cy="274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151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1838325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 </a:t>
            </a:r>
            <a:endParaRPr lang="pl-PL" altLang="pl-PL"/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0" y="2319338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2800350"/>
            <a:ext cx="312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</a:t>
            </a:r>
            <a:endParaRPr lang="pl-PL" altLang="pl-PL"/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3471863"/>
            <a:ext cx="312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</a:t>
            </a:r>
            <a:endParaRPr lang="pl-PL" altLang="pl-PL"/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446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4821238"/>
            <a:ext cx="312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</a:t>
            </a:r>
            <a:endParaRPr lang="pl-PL" altLang="pl-PL"/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462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39350"/>
              </p:ext>
            </p:extLst>
          </p:nvPr>
        </p:nvGraphicFramePr>
        <p:xfrm>
          <a:off x="7956376" y="260350"/>
          <a:ext cx="6445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94" name="Równanie" r:id="rId14" imgW="368140" imgH="203112" progId="Equation.3">
                  <p:embed/>
                </p:oleObj>
              </mc:Choice>
              <mc:Fallback>
                <p:oleObj name="Równanie" r:id="rId14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350"/>
                        <a:ext cx="6445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4623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762149"/>
              </p:ext>
            </p:extLst>
          </p:nvPr>
        </p:nvGraphicFramePr>
        <p:xfrm>
          <a:off x="2771800" y="1478507"/>
          <a:ext cx="28067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95" name="Równanie" r:id="rId16" imgW="1651000" imgH="444500" progId="Equation.3">
                  <p:embed/>
                </p:oleObj>
              </mc:Choice>
              <mc:Fallback>
                <p:oleObj name="Równanie" r:id="rId16" imgW="1651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478507"/>
                        <a:ext cx="28067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462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386991"/>
              </p:ext>
            </p:extLst>
          </p:nvPr>
        </p:nvGraphicFramePr>
        <p:xfrm>
          <a:off x="1908175" y="2565400"/>
          <a:ext cx="4058920" cy="79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96" name="Równanie" r:id="rId18" imgW="2387600" imgH="469900" progId="Equation.3">
                  <p:embed/>
                </p:oleObj>
              </mc:Choice>
              <mc:Fallback>
                <p:oleObj name="Równanie" r:id="rId18" imgW="2387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565400"/>
                        <a:ext cx="4058920" cy="798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462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786644"/>
              </p:ext>
            </p:extLst>
          </p:nvPr>
        </p:nvGraphicFramePr>
        <p:xfrm>
          <a:off x="1691680" y="3711576"/>
          <a:ext cx="4663440" cy="90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97" name="Równanie" r:id="rId20" imgW="2743200" imgH="533400" progId="Equation.3">
                  <p:embed/>
                </p:oleObj>
              </mc:Choice>
              <mc:Fallback>
                <p:oleObj name="Równanie" r:id="rId20" imgW="2743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711576"/>
                        <a:ext cx="4663440" cy="906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463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715175"/>
              </p:ext>
            </p:extLst>
          </p:nvPr>
        </p:nvGraphicFramePr>
        <p:xfrm>
          <a:off x="971600" y="5301208"/>
          <a:ext cx="6556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98" name="Równanie" r:id="rId22" imgW="368300" imgH="228600" progId="Equation.3">
                  <p:embed/>
                </p:oleObj>
              </mc:Choice>
              <mc:Fallback>
                <p:oleObj name="Równanie" r:id="rId22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301208"/>
                        <a:ext cx="65563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3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50825" y="188913"/>
            <a:ext cx="86614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altLang="pl-PL" dirty="0"/>
          </a:p>
          <a:p>
            <a:r>
              <a:rPr lang="pl-PL" altLang="pl-PL" dirty="0"/>
              <a:t>The </a:t>
            </a:r>
            <a:r>
              <a:rPr lang="pl-PL" altLang="pl-PL" dirty="0" err="1"/>
              <a:t>probability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      </a:t>
            </a:r>
            <a:r>
              <a:rPr lang="pl-PL" altLang="pl-PL" dirty="0" err="1"/>
              <a:t>depends</a:t>
            </a:r>
            <a:r>
              <a:rPr lang="pl-PL" altLang="pl-PL" dirty="0"/>
              <a:t> on the  </a:t>
            </a:r>
            <a:r>
              <a:rPr lang="pl-PL" altLang="pl-PL" dirty="0" err="1"/>
              <a:t>absorption</a:t>
            </a:r>
            <a:r>
              <a:rPr lang="pl-PL" altLang="pl-PL" dirty="0"/>
              <a:t> </a:t>
            </a:r>
            <a:r>
              <a:rPr lang="pl-PL" altLang="pl-PL" dirty="0" err="1"/>
              <a:t>strength</a:t>
            </a:r>
            <a:r>
              <a:rPr lang="pl-PL" altLang="pl-PL" dirty="0"/>
              <a:t>  </a:t>
            </a:r>
          </a:p>
          <a:p>
            <a:endParaRPr lang="pl-PL" altLang="pl-PL" dirty="0"/>
          </a:p>
          <a:p>
            <a:r>
              <a:rPr lang="pl-PL" altLang="pl-PL" dirty="0"/>
              <a:t>                         </a:t>
            </a: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 </a:t>
            </a:r>
            <a:r>
              <a:rPr lang="pl-PL" altLang="pl-PL" dirty="0" err="1"/>
              <a:t>where</a:t>
            </a:r>
            <a:r>
              <a:rPr lang="pl-PL" altLang="pl-PL" dirty="0"/>
              <a:t>         </a:t>
            </a:r>
            <a:r>
              <a:rPr lang="pl-PL" altLang="pl-PL" dirty="0" err="1"/>
              <a:t>is</a:t>
            </a:r>
            <a:r>
              <a:rPr lang="pl-PL" altLang="pl-PL" dirty="0"/>
              <a:t>  the </a:t>
            </a:r>
            <a:r>
              <a:rPr lang="pl-PL" altLang="pl-PL" dirty="0" err="1"/>
              <a:t>absorption</a:t>
            </a:r>
            <a:r>
              <a:rPr lang="pl-PL" altLang="pl-PL" dirty="0"/>
              <a:t> </a:t>
            </a:r>
            <a:r>
              <a:rPr lang="pl-PL" altLang="pl-PL" dirty="0" err="1"/>
              <a:t>width</a:t>
            </a:r>
            <a:r>
              <a:rPr lang="pl-PL" altLang="pl-PL" dirty="0"/>
              <a:t> and         </a:t>
            </a:r>
            <a:r>
              <a:rPr lang="pl-PL" altLang="pl-PL" dirty="0" err="1"/>
              <a:t>is</a:t>
            </a:r>
            <a:r>
              <a:rPr lang="pl-PL" altLang="pl-PL" dirty="0"/>
              <a:t> the </a:t>
            </a:r>
            <a:r>
              <a:rPr lang="pl-PL" altLang="pl-PL" dirty="0" err="1"/>
              <a:t>mean</a:t>
            </a:r>
            <a:r>
              <a:rPr lang="pl-PL" altLang="pl-PL" dirty="0"/>
              <a:t> </a:t>
            </a:r>
            <a:r>
              <a:rPr lang="pl-PL" altLang="pl-PL" dirty="0" err="1"/>
              <a:t>level</a:t>
            </a:r>
            <a:r>
              <a:rPr lang="pl-PL" altLang="pl-PL" dirty="0"/>
              <a:t> </a:t>
            </a:r>
            <a:r>
              <a:rPr lang="pl-PL" altLang="pl-PL" dirty="0" err="1"/>
              <a:t>spacing</a:t>
            </a:r>
            <a:r>
              <a:rPr lang="pl-PL" altLang="pl-PL" dirty="0"/>
              <a:t>.   </a:t>
            </a:r>
          </a:p>
          <a:p>
            <a:endParaRPr lang="pl-PL" altLang="pl-PL" dirty="0"/>
          </a:p>
          <a:p>
            <a:r>
              <a:rPr lang="pl-PL" altLang="pl-PL" dirty="0"/>
              <a:t>The </a:t>
            </a:r>
            <a:r>
              <a:rPr lang="pl-PL" altLang="pl-PL" dirty="0" err="1"/>
              <a:t>absorption</a:t>
            </a:r>
            <a:r>
              <a:rPr lang="pl-PL" altLang="pl-PL" dirty="0"/>
              <a:t> </a:t>
            </a:r>
            <a:r>
              <a:rPr lang="pl-PL" altLang="pl-PL" dirty="0" err="1"/>
              <a:t>strength</a:t>
            </a:r>
            <a:r>
              <a:rPr lang="pl-PL" altLang="pl-PL" dirty="0"/>
              <a:t>      was </a:t>
            </a:r>
            <a:r>
              <a:rPr lang="pl-PL" altLang="pl-PL" dirty="0" err="1"/>
              <a:t>estimated</a:t>
            </a:r>
            <a:r>
              <a:rPr lang="pl-PL" altLang="pl-PL" dirty="0"/>
              <a:t> by  </a:t>
            </a:r>
            <a:r>
              <a:rPr lang="pl-PL" altLang="pl-PL" dirty="0" err="1"/>
              <a:t>adjusting</a:t>
            </a:r>
            <a:r>
              <a:rPr lang="pl-PL" altLang="pl-PL" dirty="0"/>
              <a:t> the </a:t>
            </a:r>
            <a:r>
              <a:rPr lang="pl-PL" altLang="pl-PL" dirty="0" err="1"/>
              <a:t>theoretical</a:t>
            </a:r>
            <a:r>
              <a:rPr lang="pl-PL" altLang="pl-PL" dirty="0"/>
              <a:t> </a:t>
            </a:r>
            <a:r>
              <a:rPr lang="pl-PL" altLang="pl-PL" dirty="0" err="1"/>
              <a:t>mean</a:t>
            </a:r>
            <a:endParaRPr lang="pl-PL" altLang="pl-PL" dirty="0"/>
          </a:p>
          <a:p>
            <a:r>
              <a:rPr lang="pl-PL" altLang="pl-PL" dirty="0"/>
              <a:t> </a:t>
            </a:r>
            <a:r>
              <a:rPr lang="pl-PL" altLang="pl-PL" dirty="0" err="1"/>
              <a:t>reflection</a:t>
            </a:r>
            <a:r>
              <a:rPr lang="pl-PL" altLang="pl-PL" dirty="0"/>
              <a:t> </a:t>
            </a:r>
            <a:r>
              <a:rPr lang="pl-PL" altLang="pl-PL" dirty="0" err="1"/>
              <a:t>coefficient</a:t>
            </a:r>
            <a:r>
              <a:rPr lang="pl-PL" altLang="pl-PL" dirty="0"/>
              <a:t>:             </a:t>
            </a: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 </a:t>
            </a:r>
          </a:p>
          <a:p>
            <a:r>
              <a:rPr lang="pl-PL" altLang="pl-PL" dirty="0"/>
              <a:t>to the  </a:t>
            </a:r>
            <a:r>
              <a:rPr lang="pl-PL" altLang="pl-PL" dirty="0" err="1"/>
              <a:t>experimental</a:t>
            </a:r>
            <a:r>
              <a:rPr lang="pl-PL" altLang="pl-PL" dirty="0"/>
              <a:t> one:</a:t>
            </a:r>
          </a:p>
          <a:p>
            <a:endParaRPr lang="pl-PL" altLang="pl-PL" dirty="0"/>
          </a:p>
          <a:p>
            <a:r>
              <a:rPr lang="pl-PL" altLang="pl-PL" dirty="0"/>
              <a:t>                          </a:t>
            </a: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3708400" y="1196975"/>
          <a:ext cx="14573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82" name="Równanie" r:id="rId3" imgW="736600" imgH="203200" progId="Equation.3">
                  <p:embed/>
                </p:oleObj>
              </mc:Choice>
              <mc:Fallback>
                <p:oleObj name="Równanie" r:id="rId3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196975"/>
                        <a:ext cx="14573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1908175"/>
            <a:ext cx="271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graphicFrame>
        <p:nvGraphicFramePr>
          <p:cNvPr id="256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991041"/>
              </p:ext>
            </p:extLst>
          </p:nvPr>
        </p:nvGraphicFramePr>
        <p:xfrm>
          <a:off x="1115616" y="2164293"/>
          <a:ext cx="24447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83" name="Równanie" r:id="rId5" imgW="139639" imgH="152334" progId="Equation.3">
                  <p:embed/>
                </p:oleObj>
              </mc:Choice>
              <mc:Fallback>
                <p:oleObj name="Równanie" r:id="rId5" imgW="139639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164293"/>
                        <a:ext cx="24447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2335213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graphicFrame>
        <p:nvGraphicFramePr>
          <p:cNvPr id="256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89011"/>
              </p:ext>
            </p:extLst>
          </p:nvPr>
        </p:nvGraphicFramePr>
        <p:xfrm>
          <a:off x="4170198" y="2130161"/>
          <a:ext cx="2682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84" name="Równanie" r:id="rId7" imgW="152268" imgH="164957" progId="Equation.3">
                  <p:embed/>
                </p:oleObj>
              </mc:Choice>
              <mc:Fallback>
                <p:oleObj name="Równanie" r:id="rId7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198" y="2130161"/>
                        <a:ext cx="268287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2778125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</a:t>
            </a:r>
            <a:endParaRPr lang="pl-PL" altLang="pl-PL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303588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3563938" y="5084763"/>
          <a:ext cx="17637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85" name="Równanie" r:id="rId9" imgW="889000" imgH="279400" progId="Equation.3">
                  <p:embed/>
                </p:oleObj>
              </mc:Choice>
              <mc:Fallback>
                <p:oleObj name="Równanie" r:id="rId9" imgW="889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084763"/>
                        <a:ext cx="1763712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860800"/>
            <a:ext cx="271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1588" y="4135438"/>
          <a:ext cx="112712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86" name="Równanie" r:id="rId11" imgW="114151" imgH="215619" progId="Equation.3">
                  <p:embed/>
                </p:oleObj>
              </mc:Choice>
              <mc:Fallback>
                <p:oleObj name="Równanie" r:id="rId11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4135438"/>
                        <a:ext cx="112712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4348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3132138" y="3500438"/>
          <a:ext cx="23939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87" name="Równanie" r:id="rId13" imgW="1180588" imgH="330057" progId="Equation.3">
                  <p:embed/>
                </p:oleObj>
              </mc:Choice>
              <mc:Fallback>
                <p:oleObj name="Równanie" r:id="rId13" imgW="1180588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500438"/>
                        <a:ext cx="239395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4675188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-107950" y="386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563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06418"/>
              </p:ext>
            </p:extLst>
          </p:nvPr>
        </p:nvGraphicFramePr>
        <p:xfrm>
          <a:off x="2987824" y="476672"/>
          <a:ext cx="6556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88" name="Równanie" r:id="rId15" imgW="368300" imgH="228600" progId="Equation.3">
                  <p:embed/>
                </p:oleObj>
              </mc:Choice>
              <mc:Fallback>
                <p:oleObj name="Równanie" r:id="rId15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76672"/>
                        <a:ext cx="65563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79201"/>
              </p:ext>
            </p:extLst>
          </p:nvPr>
        </p:nvGraphicFramePr>
        <p:xfrm>
          <a:off x="2627784" y="2728383"/>
          <a:ext cx="2238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89" name="Równanie" r:id="rId17" imgW="126720" imgH="164880" progId="Equation.3">
                  <p:embed/>
                </p:oleObj>
              </mc:Choice>
              <mc:Fallback>
                <p:oleObj name="Równanie" r:id="rId1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728383"/>
                        <a:ext cx="223837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2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55650" y="5373688"/>
            <a:ext cx="73697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dirty="0"/>
              <a:t>(a) </a:t>
            </a:r>
            <a:r>
              <a:rPr lang="pl-PL" altLang="pl-PL" dirty="0" err="1"/>
              <a:t>Experimental</a:t>
            </a:r>
            <a:r>
              <a:rPr lang="pl-PL" altLang="pl-PL" dirty="0"/>
              <a:t> set-</a:t>
            </a:r>
            <a:r>
              <a:rPr lang="pl-PL" altLang="pl-PL" dirty="0" err="1"/>
              <a:t>up</a:t>
            </a:r>
            <a:r>
              <a:rPr lang="pl-PL" altLang="pl-PL" dirty="0"/>
              <a:t> </a:t>
            </a:r>
            <a:r>
              <a:rPr lang="en-US" altLang="pl-PL" dirty="0"/>
              <a:t>used to measure</a:t>
            </a:r>
            <a:r>
              <a:rPr lang="pl-PL" altLang="pl-PL" dirty="0"/>
              <a:t> </a:t>
            </a:r>
            <a:r>
              <a:rPr lang="en-US" altLang="pl-PL" dirty="0"/>
              <a:t>the scattering matrix</a:t>
            </a:r>
            <a:r>
              <a:rPr lang="pl-PL" altLang="pl-PL" dirty="0"/>
              <a:t>     </a:t>
            </a:r>
            <a:r>
              <a:rPr lang="en-US" altLang="pl-PL" dirty="0"/>
              <a:t> </a:t>
            </a:r>
            <a:r>
              <a:rPr lang="pl-PL" altLang="pl-PL" dirty="0" smtClean="0"/>
              <a:t> </a:t>
            </a:r>
            <a:r>
              <a:rPr lang="en-US" altLang="pl-PL" dirty="0" smtClean="0"/>
              <a:t>of</a:t>
            </a:r>
            <a:r>
              <a:rPr lang="pl-PL" altLang="pl-PL" dirty="0" smtClean="0"/>
              <a:t> </a:t>
            </a:r>
            <a:r>
              <a:rPr lang="pl-PL" altLang="pl-PL" dirty="0" err="1"/>
              <a:t>fully</a:t>
            </a:r>
            <a:r>
              <a:rPr lang="pl-PL" altLang="pl-PL" dirty="0"/>
              <a:t> </a:t>
            </a:r>
          </a:p>
          <a:p>
            <a:r>
              <a:rPr lang="pl-PL" altLang="pl-PL" dirty="0" err="1"/>
              <a:t>connected</a:t>
            </a:r>
            <a:r>
              <a:rPr lang="pl-PL" altLang="pl-PL" dirty="0"/>
              <a:t>  </a:t>
            </a:r>
            <a:r>
              <a:rPr lang="pl-PL" altLang="pl-PL" dirty="0" err="1"/>
              <a:t>irregular</a:t>
            </a:r>
            <a:r>
              <a:rPr lang="pl-PL" altLang="pl-PL" dirty="0"/>
              <a:t> </a:t>
            </a:r>
            <a:r>
              <a:rPr lang="pl-PL" altLang="pl-PL" dirty="0" err="1"/>
              <a:t>hexagon</a:t>
            </a:r>
            <a:r>
              <a:rPr lang="pl-PL" altLang="pl-PL" dirty="0"/>
              <a:t> </a:t>
            </a:r>
            <a:r>
              <a:rPr lang="en-US" altLang="pl-PL" dirty="0"/>
              <a:t>microwave graphs with absorption.</a:t>
            </a:r>
            <a:r>
              <a:rPr lang="pl-PL" altLang="pl-PL" dirty="0"/>
              <a:t> </a:t>
            </a:r>
          </a:p>
          <a:p>
            <a:r>
              <a:rPr lang="pl-PL" altLang="pl-PL" dirty="0"/>
              <a:t>(b) </a:t>
            </a:r>
            <a:r>
              <a:rPr lang="pl-PL" altLang="pl-PL" dirty="0" err="1"/>
              <a:t>Scheme</a:t>
            </a:r>
            <a:r>
              <a:rPr lang="pl-PL" altLang="pl-PL" dirty="0"/>
              <a:t> of the setup </a:t>
            </a:r>
            <a:r>
              <a:rPr lang="pl-PL" altLang="pl-PL" dirty="0" err="1"/>
              <a:t>used</a:t>
            </a:r>
            <a:r>
              <a:rPr lang="pl-PL" altLang="pl-PL" dirty="0"/>
              <a:t> to </a:t>
            </a:r>
            <a:r>
              <a:rPr lang="pl-PL" altLang="pl-PL" dirty="0" err="1"/>
              <a:t>measure</a:t>
            </a:r>
            <a:r>
              <a:rPr lang="pl-PL" altLang="pl-PL" dirty="0"/>
              <a:t> the </a:t>
            </a:r>
            <a:r>
              <a:rPr lang="pl-PL" altLang="pl-PL" dirty="0" err="1"/>
              <a:t>radiation</a:t>
            </a:r>
            <a:r>
              <a:rPr lang="pl-PL" altLang="pl-PL" dirty="0"/>
              <a:t> </a:t>
            </a:r>
            <a:r>
              <a:rPr lang="pl-PL" altLang="pl-PL" dirty="0" err="1"/>
              <a:t>scattering</a:t>
            </a:r>
            <a:r>
              <a:rPr lang="pl-PL" altLang="pl-PL" dirty="0"/>
              <a:t> matrix      . 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35851" name="Picture 11" descr="wFi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6250"/>
            <a:ext cx="64166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5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671193"/>
              </p:ext>
            </p:extLst>
          </p:nvPr>
        </p:nvGraphicFramePr>
        <p:xfrm>
          <a:off x="6660000" y="5382000"/>
          <a:ext cx="301998" cy="38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4" name="Równanie" r:id="rId4" imgW="177646" imgH="228402" progId="Equation.3">
                  <p:embed/>
                </p:oleObj>
              </mc:Choice>
              <mc:Fallback>
                <p:oleObj name="Równanie" r:id="rId4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000" y="5382000"/>
                        <a:ext cx="301998" cy="388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58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824799"/>
              </p:ext>
            </p:extLst>
          </p:nvPr>
        </p:nvGraphicFramePr>
        <p:xfrm>
          <a:off x="7596336" y="5940000"/>
          <a:ext cx="301867" cy="36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5" name="Równanie" r:id="rId6" imgW="177569" imgH="215619" progId="Equation.3">
                  <p:embed/>
                </p:oleObj>
              </mc:Choice>
              <mc:Fallback>
                <p:oleObj name="Równanie" r:id="rId6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5940000"/>
                        <a:ext cx="301867" cy="366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0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31775" y="5321300"/>
            <a:ext cx="87328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l-PL" dirty="0"/>
              <a:t>Panels (a) and (b)</a:t>
            </a:r>
            <a:r>
              <a:rPr lang="pl-PL" altLang="pl-PL" dirty="0"/>
              <a:t>: </a:t>
            </a:r>
            <a:r>
              <a:rPr lang="en-US" altLang="pl-PL" dirty="0"/>
              <a:t>the modulus</a:t>
            </a:r>
            <a:r>
              <a:rPr lang="pl-PL" altLang="pl-PL" dirty="0"/>
              <a:t>        </a:t>
            </a:r>
            <a:r>
              <a:rPr lang="en-US" altLang="pl-PL" dirty="0" smtClean="0"/>
              <a:t>and</a:t>
            </a:r>
            <a:r>
              <a:rPr lang="pl-PL" altLang="pl-PL" dirty="0" smtClean="0"/>
              <a:t> </a:t>
            </a:r>
            <a:r>
              <a:rPr lang="en-US" altLang="pl-PL" dirty="0"/>
              <a:t>the phase </a:t>
            </a:r>
            <a:r>
              <a:rPr lang="pl-PL" altLang="pl-PL" dirty="0"/>
              <a:t>      </a:t>
            </a:r>
            <a:r>
              <a:rPr lang="en-US" altLang="pl-PL" dirty="0" smtClean="0"/>
              <a:t>of </a:t>
            </a:r>
            <a:r>
              <a:rPr lang="en-US" altLang="pl-PL" dirty="0"/>
              <a:t>the scattering matrix  </a:t>
            </a:r>
            <a:r>
              <a:rPr lang="pl-PL" altLang="pl-PL" dirty="0" smtClean="0"/>
              <a:t>    </a:t>
            </a:r>
            <a:r>
              <a:rPr lang="en-US" altLang="pl-PL" dirty="0" smtClean="0"/>
              <a:t>measured </a:t>
            </a:r>
            <a:r>
              <a:rPr lang="en-US" altLang="pl-PL" dirty="0"/>
              <a:t>for the graph with absorption parameter</a:t>
            </a:r>
            <a:r>
              <a:rPr lang="pl-PL" altLang="pl-PL" dirty="0"/>
              <a:t>      </a:t>
            </a:r>
            <a:r>
              <a:rPr lang="en-US" altLang="pl-PL" dirty="0"/>
              <a:t>= </a:t>
            </a:r>
            <a:r>
              <a:rPr lang="pl-PL" altLang="pl-PL" dirty="0"/>
              <a:t>19.9 </a:t>
            </a:r>
            <a:r>
              <a:rPr lang="en-US" altLang="pl-PL" dirty="0"/>
              <a:t> with use of  </a:t>
            </a:r>
            <a:r>
              <a:rPr lang="pl-PL" altLang="pl-PL" dirty="0"/>
              <a:t>1</a:t>
            </a:r>
            <a:r>
              <a:rPr lang="en-US" altLang="pl-PL" dirty="0"/>
              <a:t> dB attenuator</a:t>
            </a:r>
            <a:r>
              <a:rPr lang="pl-PL" altLang="pl-PL" dirty="0"/>
              <a:t>s</a:t>
            </a:r>
            <a:r>
              <a:rPr lang="en-US" altLang="pl-PL" dirty="0"/>
              <a:t>.</a:t>
            </a:r>
            <a:r>
              <a:rPr lang="pl-PL" altLang="pl-PL" dirty="0"/>
              <a:t> </a:t>
            </a:r>
            <a:r>
              <a:rPr lang="en-US" altLang="pl-PL" dirty="0"/>
              <a:t>Panels (c) and (d)</a:t>
            </a:r>
            <a:r>
              <a:rPr lang="pl-PL" altLang="pl-PL" dirty="0"/>
              <a:t>:</a:t>
            </a:r>
            <a:r>
              <a:rPr lang="en-US" altLang="pl-PL" dirty="0"/>
              <a:t> measurements for </a:t>
            </a:r>
            <a:r>
              <a:rPr lang="pl-PL" altLang="pl-PL" dirty="0"/>
              <a:t>the </a:t>
            </a:r>
            <a:r>
              <a:rPr lang="en-US" altLang="pl-PL" dirty="0"/>
              <a:t>graph with  </a:t>
            </a:r>
            <a:r>
              <a:rPr lang="pl-PL" altLang="pl-PL" dirty="0"/>
              <a:t>     </a:t>
            </a:r>
            <a:r>
              <a:rPr lang="en-US" altLang="pl-PL" dirty="0"/>
              <a:t>= </a:t>
            </a:r>
            <a:r>
              <a:rPr lang="pl-PL" altLang="pl-PL" dirty="0"/>
              <a:t>47.9</a:t>
            </a:r>
            <a:r>
              <a:rPr lang="en-US" altLang="pl-PL" dirty="0"/>
              <a:t> with use of</a:t>
            </a:r>
            <a:r>
              <a:rPr lang="pl-PL" altLang="pl-PL" dirty="0"/>
              <a:t> </a:t>
            </a:r>
            <a:r>
              <a:rPr lang="en-US" altLang="pl-PL" dirty="0"/>
              <a:t> 2 dB attenuator</a:t>
            </a:r>
            <a:r>
              <a:rPr lang="pl-PL" altLang="pl-PL" dirty="0"/>
              <a:t>s</a:t>
            </a:r>
            <a:r>
              <a:rPr lang="en-US" altLang="pl-PL" dirty="0"/>
              <a:t>.  </a:t>
            </a:r>
            <a:endParaRPr lang="pl-PL" altLang="pl-PL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917953"/>
              </p:ext>
            </p:extLst>
          </p:nvPr>
        </p:nvGraphicFramePr>
        <p:xfrm>
          <a:off x="5004048" y="5364000"/>
          <a:ext cx="237284" cy="30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99" name="Równanie" r:id="rId3" imgW="139579" imgH="177646" progId="Equation.3">
                  <p:embed/>
                </p:oleObj>
              </mc:Choice>
              <mc:Fallback>
                <p:oleObj name="Równanie" r:id="rId3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364000"/>
                        <a:ext cx="237284" cy="301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276600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 </a:t>
            </a:r>
            <a:endParaRPr lang="pl-PL" altLang="pl-PL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204318"/>
              </p:ext>
            </p:extLst>
          </p:nvPr>
        </p:nvGraphicFramePr>
        <p:xfrm>
          <a:off x="4139952" y="5688000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0" name="Równanie" r:id="rId5" imgW="126780" imgH="164814" progId="Equation.3">
                  <p:embed/>
                </p:oleObj>
              </mc:Choice>
              <mc:Fallback>
                <p:oleObj name="Równanie" r:id="rId5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688000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344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76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420085"/>
              </p:ext>
            </p:extLst>
          </p:nvPr>
        </p:nvGraphicFramePr>
        <p:xfrm>
          <a:off x="4347493" y="5940000"/>
          <a:ext cx="2301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1" name="Równanie" r:id="rId7" imgW="126780" imgH="164814" progId="Equation.3">
                  <p:embed/>
                </p:oleObj>
              </mc:Choice>
              <mc:Fallback>
                <p:oleObj name="Równanie" r:id="rId7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493" y="5940000"/>
                        <a:ext cx="230187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875776"/>
              </p:ext>
            </p:extLst>
          </p:nvPr>
        </p:nvGraphicFramePr>
        <p:xfrm>
          <a:off x="7517945" y="5321300"/>
          <a:ext cx="3127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2" name="Równanie" r:id="rId8" imgW="177646" imgH="228402" progId="Equation.3">
                  <p:embed/>
                </p:oleObj>
              </mc:Choice>
              <mc:Fallback>
                <p:oleObj name="Równanie" r:id="rId8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7945" y="5321300"/>
                        <a:ext cx="3127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76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383447"/>
              </p:ext>
            </p:extLst>
          </p:nvPr>
        </p:nvGraphicFramePr>
        <p:xfrm>
          <a:off x="3203848" y="52920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3" name="Równanie" r:id="rId10" imgW="253780" imgH="253780" progId="Equation.3">
                  <p:embed/>
                </p:oleObj>
              </mc:Choice>
              <mc:Fallback>
                <p:oleObj name="Równanie" r:id="rId10" imgW="253780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2920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70" name="Picture 22" descr="Graph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14" y="404813"/>
            <a:ext cx="6121400" cy="42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50825" y="5118100"/>
            <a:ext cx="773468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dirty="0" err="1"/>
              <a:t>Experimental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  </a:t>
            </a:r>
            <a:r>
              <a:rPr lang="pl-PL" altLang="pl-PL" dirty="0" smtClean="0"/>
              <a:t>  of </a:t>
            </a:r>
            <a:r>
              <a:rPr lang="pl-PL" altLang="pl-PL" dirty="0"/>
              <a:t>the </a:t>
            </a:r>
            <a:r>
              <a:rPr lang="pl-PL" altLang="pl-PL" dirty="0" err="1"/>
              <a:t>reflection</a:t>
            </a:r>
            <a:r>
              <a:rPr lang="pl-PL" altLang="pl-PL" dirty="0"/>
              <a:t> </a:t>
            </a:r>
            <a:r>
              <a:rPr lang="pl-PL" altLang="pl-PL" dirty="0" err="1"/>
              <a:t>coefficient</a:t>
            </a:r>
            <a:r>
              <a:rPr lang="pl-PL" altLang="pl-PL" dirty="0"/>
              <a:t>         </a:t>
            </a:r>
            <a:r>
              <a:rPr lang="pl-PL" altLang="pl-PL" dirty="0" err="1"/>
              <a:t>at</a:t>
            </a:r>
            <a:r>
              <a:rPr lang="pl-PL" altLang="pl-PL" dirty="0"/>
              <a:t> </a:t>
            </a:r>
            <a:r>
              <a:rPr lang="pl-PL" altLang="pl-PL" dirty="0" err="1"/>
              <a:t>different</a:t>
            </a:r>
            <a:r>
              <a:rPr lang="pl-PL" altLang="pl-PL" dirty="0"/>
              <a:t> </a:t>
            </a:r>
          </a:p>
          <a:p>
            <a:r>
              <a:rPr lang="pl-PL" altLang="pl-PL" dirty="0" err="1"/>
              <a:t>values</a:t>
            </a:r>
            <a:r>
              <a:rPr lang="pl-PL" altLang="pl-PL" dirty="0"/>
              <a:t> of the </a:t>
            </a:r>
            <a:r>
              <a:rPr lang="pl-PL" altLang="pl-PL" dirty="0" err="1"/>
              <a:t>mean</a:t>
            </a:r>
            <a:r>
              <a:rPr lang="pl-PL" altLang="pl-PL" dirty="0"/>
              <a:t> </a:t>
            </a:r>
            <a:r>
              <a:rPr lang="pl-PL" altLang="pl-PL" dirty="0" err="1"/>
              <a:t>absorption</a:t>
            </a:r>
            <a:r>
              <a:rPr lang="pl-PL" altLang="pl-PL" dirty="0"/>
              <a:t> </a:t>
            </a:r>
            <a:r>
              <a:rPr lang="pl-PL" altLang="pl-PL" dirty="0" err="1"/>
              <a:t>parameter</a:t>
            </a:r>
            <a:r>
              <a:rPr lang="pl-PL" altLang="pl-PL" dirty="0"/>
              <a:t>:        = 19.3 (open </a:t>
            </a:r>
            <a:r>
              <a:rPr lang="pl-PL" altLang="pl-PL" dirty="0" err="1"/>
              <a:t>squares</a:t>
            </a:r>
            <a:r>
              <a:rPr lang="pl-PL" altLang="pl-PL" dirty="0"/>
              <a:t>) </a:t>
            </a:r>
          </a:p>
          <a:p>
            <a:r>
              <a:rPr lang="pl-PL" altLang="pl-PL" dirty="0"/>
              <a:t>and         = 47.7  (</a:t>
            </a:r>
            <a:r>
              <a:rPr lang="pl-PL" altLang="pl-PL" dirty="0" err="1"/>
              <a:t>full</a:t>
            </a:r>
            <a:r>
              <a:rPr lang="pl-PL" altLang="pl-PL" dirty="0"/>
              <a:t> </a:t>
            </a:r>
            <a:r>
              <a:rPr lang="pl-PL" altLang="pl-PL" dirty="0" err="1"/>
              <a:t>squares</a:t>
            </a:r>
            <a:r>
              <a:rPr lang="pl-PL" altLang="pl-PL" dirty="0"/>
              <a:t>). </a:t>
            </a:r>
          </a:p>
          <a:p>
            <a:r>
              <a:rPr lang="pl-PL" altLang="pl-PL" dirty="0" err="1"/>
              <a:t>Each</a:t>
            </a:r>
            <a:r>
              <a:rPr lang="pl-PL" altLang="pl-PL" dirty="0"/>
              <a:t> </a:t>
            </a:r>
            <a:r>
              <a:rPr lang="pl-PL" altLang="pl-PL" dirty="0" err="1"/>
              <a:t>corresponding</a:t>
            </a:r>
            <a:r>
              <a:rPr lang="pl-PL" altLang="pl-PL" dirty="0"/>
              <a:t> </a:t>
            </a:r>
            <a:r>
              <a:rPr lang="pl-PL" altLang="pl-PL" dirty="0" err="1"/>
              <a:t>theoretical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  </a:t>
            </a:r>
            <a:r>
              <a:rPr lang="pl-PL" altLang="pl-PL" dirty="0" smtClean="0"/>
              <a:t>  </a:t>
            </a:r>
            <a:r>
              <a:rPr lang="pl-PL" altLang="pl-PL" dirty="0" err="1" smtClean="0"/>
              <a:t>evaluated</a:t>
            </a:r>
            <a:r>
              <a:rPr lang="pl-PL" altLang="pl-PL" dirty="0" smtClean="0"/>
              <a:t> </a:t>
            </a:r>
            <a:r>
              <a:rPr lang="pl-PL" altLang="pl-PL" dirty="0"/>
              <a:t>from </a:t>
            </a:r>
            <a:r>
              <a:rPr lang="pl-PL" altLang="pl-PL" dirty="0" err="1"/>
              <a:t>Eq</a:t>
            </a:r>
            <a:r>
              <a:rPr lang="pl-PL" altLang="pl-PL" dirty="0"/>
              <a:t>. </a:t>
            </a:r>
            <a:r>
              <a:rPr lang="pl-PL" altLang="pl-PL" dirty="0" smtClean="0"/>
              <a:t>(</a:t>
            </a:r>
            <a:r>
              <a:rPr lang="pl-PL" altLang="pl-PL" dirty="0"/>
              <a:t>5</a:t>
            </a:r>
            <a:r>
              <a:rPr lang="pl-PL" altLang="pl-PL" dirty="0" smtClean="0"/>
              <a:t>) </a:t>
            </a:r>
            <a:r>
              <a:rPr lang="pl-PL" altLang="pl-PL" dirty="0" err="1"/>
              <a:t>is</a:t>
            </a:r>
            <a:r>
              <a:rPr lang="pl-PL" altLang="pl-PL" dirty="0"/>
              <a:t> </a:t>
            </a:r>
            <a:r>
              <a:rPr lang="pl-PL" altLang="pl-PL" dirty="0" err="1"/>
              <a:t>also</a:t>
            </a:r>
            <a:r>
              <a:rPr lang="pl-PL" altLang="pl-PL" dirty="0"/>
              <a:t> </a:t>
            </a:r>
          </a:p>
          <a:p>
            <a:r>
              <a:rPr lang="pl-PL" altLang="pl-PL" dirty="0" err="1"/>
              <a:t>shown</a:t>
            </a:r>
            <a:r>
              <a:rPr lang="pl-PL" altLang="pl-PL" dirty="0"/>
              <a:t>, </a:t>
            </a:r>
            <a:r>
              <a:rPr lang="pl-PL" altLang="pl-PL" dirty="0" err="1"/>
              <a:t>respectively</a:t>
            </a:r>
            <a:r>
              <a:rPr lang="pl-PL" altLang="pl-PL" dirty="0"/>
              <a:t>.</a:t>
            </a:r>
          </a:p>
          <a:p>
            <a:endParaRPr lang="pl-PL" altLang="pl-PL" dirty="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992673"/>
              </p:ext>
            </p:extLst>
          </p:nvPr>
        </p:nvGraphicFramePr>
        <p:xfrm>
          <a:off x="4341813" y="5373216"/>
          <a:ext cx="230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8" name="Równanie" r:id="rId3" imgW="126890" imgH="241091" progId="Equation.3">
                  <p:embed/>
                </p:oleObj>
              </mc:Choice>
              <mc:Fallback>
                <p:oleObj name="Równanie" r:id="rId3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5373216"/>
                        <a:ext cx="2301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900113" y="5661025"/>
          <a:ext cx="230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9" name="Równanie" r:id="rId5" imgW="126890" imgH="241091" progId="Equation.3">
                  <p:embed/>
                </p:oleObj>
              </mc:Choice>
              <mc:Fallback>
                <p:oleObj name="Równanie" r:id="rId5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661025"/>
                        <a:ext cx="2301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534813"/>
              </p:ext>
            </p:extLst>
          </p:nvPr>
        </p:nvGraphicFramePr>
        <p:xfrm>
          <a:off x="2771800" y="5131833"/>
          <a:ext cx="625838" cy="34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0" name="Równanie" r:id="rId6" imgW="368140" imgH="203112" progId="Equation.3">
                  <p:embed/>
                </p:oleObj>
              </mc:Choice>
              <mc:Fallback>
                <p:oleObj name="Równanie" r:id="rId6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131833"/>
                        <a:ext cx="625838" cy="34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96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602961"/>
              </p:ext>
            </p:extLst>
          </p:nvPr>
        </p:nvGraphicFramePr>
        <p:xfrm>
          <a:off x="6012160" y="5157192"/>
          <a:ext cx="258856" cy="25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1" name="Równanie" r:id="rId8" imgW="152268" imgH="152268" progId="Equation.3">
                  <p:embed/>
                </p:oleObj>
              </mc:Choice>
              <mc:Fallback>
                <p:oleObj name="Równanie" r:id="rId8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5157192"/>
                        <a:ext cx="258856" cy="2588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98031"/>
              </p:ext>
            </p:extLst>
          </p:nvPr>
        </p:nvGraphicFramePr>
        <p:xfrm>
          <a:off x="4427984" y="5995263"/>
          <a:ext cx="625838" cy="34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2" name="Równanie" r:id="rId10" imgW="368140" imgH="203112" progId="Equation.3">
                  <p:embed/>
                </p:oleObj>
              </mc:Choice>
              <mc:Fallback>
                <p:oleObj name="Równanie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5995263"/>
                        <a:ext cx="625838" cy="345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47" name="Picture 15" descr="wFig3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6250"/>
            <a:ext cx="6254750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3132138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V="1">
            <a:off x="5148263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3132138" y="2349500"/>
            <a:ext cx="2374900" cy="3603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5508625" y="2528888"/>
            <a:ext cx="21748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 flipH="1">
            <a:off x="2916238" y="2528888"/>
            <a:ext cx="2159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V="1">
            <a:off x="3348038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 flipV="1">
            <a:off x="3563938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 flipV="1">
            <a:off x="3779838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 flipV="1">
            <a:off x="3995738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 flipV="1">
            <a:off x="4211638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41" name="Line 25"/>
          <p:cNvSpPr>
            <a:spLocks noChangeShapeType="1"/>
          </p:cNvSpPr>
          <p:nvPr/>
        </p:nvSpPr>
        <p:spPr bwMode="auto">
          <a:xfrm flipV="1">
            <a:off x="4427538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42" name="Line 26"/>
          <p:cNvSpPr>
            <a:spLocks noChangeShapeType="1"/>
          </p:cNvSpPr>
          <p:nvPr/>
        </p:nvSpPr>
        <p:spPr bwMode="auto">
          <a:xfrm flipV="1">
            <a:off x="4643438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 flipV="1">
            <a:off x="4859338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 flipV="1">
            <a:off x="5076825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45" name="Line 29"/>
          <p:cNvSpPr>
            <a:spLocks noChangeShapeType="1"/>
          </p:cNvSpPr>
          <p:nvPr/>
        </p:nvSpPr>
        <p:spPr bwMode="auto">
          <a:xfrm flipV="1">
            <a:off x="5292725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46" name="Line 30"/>
          <p:cNvSpPr>
            <a:spLocks noChangeShapeType="1"/>
          </p:cNvSpPr>
          <p:nvPr/>
        </p:nvSpPr>
        <p:spPr bwMode="auto">
          <a:xfrm flipV="1">
            <a:off x="5508625" y="17002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103" name="Line 87"/>
          <p:cNvSpPr>
            <a:spLocks noChangeShapeType="1"/>
          </p:cNvSpPr>
          <p:nvPr/>
        </p:nvSpPr>
        <p:spPr bwMode="auto">
          <a:xfrm flipH="1" flipV="1">
            <a:off x="4859338" y="429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86113" name="Object 97"/>
          <p:cNvGraphicFramePr>
            <a:graphicFrameLocks noChangeAspect="1"/>
          </p:cNvGraphicFramePr>
          <p:nvPr/>
        </p:nvGraphicFramePr>
        <p:xfrm>
          <a:off x="2987675" y="1196975"/>
          <a:ext cx="25241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4" name="Równanie" r:id="rId3" imgW="139579" imgH="177646" progId="Equation.3">
                  <p:embed/>
                </p:oleObj>
              </mc:Choice>
              <mc:Fallback>
                <p:oleObj name="Równanie" r:id="rId3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196975"/>
                        <a:ext cx="25241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14" name="Line 98"/>
          <p:cNvSpPr>
            <a:spLocks noChangeShapeType="1"/>
          </p:cNvSpPr>
          <p:nvPr/>
        </p:nvSpPr>
        <p:spPr bwMode="auto">
          <a:xfrm>
            <a:off x="3132138" y="3357563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86115" name="Object 99"/>
          <p:cNvGraphicFramePr>
            <a:graphicFrameLocks noChangeAspect="1"/>
          </p:cNvGraphicFramePr>
          <p:nvPr/>
        </p:nvGraphicFramePr>
        <p:xfrm>
          <a:off x="4211638" y="2924175"/>
          <a:ext cx="2444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5" name="Równanie" r:id="rId5" imgW="139700" imgH="228600" progId="Equation.3">
                  <p:embed/>
                </p:oleObj>
              </mc:Choice>
              <mc:Fallback>
                <p:oleObj name="Równanie" r:id="rId5" imgW="13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924175"/>
                        <a:ext cx="2444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16" name="Object 100"/>
          <p:cNvGraphicFramePr>
            <a:graphicFrameLocks noChangeAspect="1"/>
          </p:cNvGraphicFramePr>
          <p:nvPr/>
        </p:nvGraphicFramePr>
        <p:xfrm>
          <a:off x="1835150" y="4365625"/>
          <a:ext cx="47212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6" name="Równanie" r:id="rId7" imgW="2336800" imgH="292100" progId="Equation.3">
                  <p:embed/>
                </p:oleObj>
              </mc:Choice>
              <mc:Fallback>
                <p:oleObj name="Równanie" r:id="rId7" imgW="2336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65625"/>
                        <a:ext cx="47212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18" name="Rectangle 102"/>
          <p:cNvSpPr>
            <a:spLocks noChangeArrowheads="1"/>
          </p:cNvSpPr>
          <p:nvPr/>
        </p:nvSpPr>
        <p:spPr bwMode="auto">
          <a:xfrm>
            <a:off x="2051050" y="188913"/>
            <a:ext cx="4465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2800" b="1">
                <a:solidFill>
                  <a:srgbClr val="FF0000"/>
                </a:solidFill>
              </a:rPr>
              <a:t>A model of an attenuator</a:t>
            </a:r>
          </a:p>
        </p:txBody>
      </p:sp>
      <p:sp>
        <p:nvSpPr>
          <p:cNvPr id="86120" name="Text Box 104"/>
          <p:cNvSpPr txBox="1">
            <a:spLocks noChangeArrowheads="1"/>
          </p:cNvSpPr>
          <p:nvPr/>
        </p:nvSpPr>
        <p:spPr bwMode="auto">
          <a:xfrm>
            <a:off x="6351588" y="12160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/>
              <a:t>N = 12</a:t>
            </a:r>
          </a:p>
        </p:txBody>
      </p:sp>
      <p:pic>
        <p:nvPicPr>
          <p:cNvPr id="26" name="Picture 10" descr="cy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2873" y="2145504"/>
            <a:ext cx="2154659" cy="17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2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285728"/>
            <a:ext cx="76438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Quantum chaotic systems</a:t>
            </a:r>
          </a:p>
          <a:p>
            <a:pPr algn="ctr"/>
            <a:endParaRPr lang="pl-PL" sz="2000" b="1" dirty="0">
              <a:latin typeface="+mj-lt"/>
            </a:endParaRPr>
          </a:p>
        </p:txBody>
      </p:sp>
      <p:pic>
        <p:nvPicPr>
          <p:cNvPr id="3" name="Obraz 2" descr="graf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81" y="1844824"/>
            <a:ext cx="369504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213148" y="117828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Q</a:t>
            </a:r>
            <a:r>
              <a:rPr lang="en-US" sz="2400" b="1" dirty="0" err="1" smtClean="0"/>
              <a:t>uantum</a:t>
            </a:r>
            <a:r>
              <a:rPr lang="pl-PL" sz="2400" b="1" dirty="0"/>
              <a:t> </a:t>
            </a:r>
            <a:r>
              <a:rPr lang="pl-PL" sz="2400" b="1" dirty="0" err="1" smtClean="0"/>
              <a:t>graphs</a:t>
            </a:r>
            <a:endParaRPr lang="en-US" sz="24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32040" y="2487813"/>
            <a:ext cx="3527425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200" dirty="0"/>
              <a:t>Quantum </a:t>
            </a:r>
            <a:r>
              <a:rPr lang="pl-PL" sz="2200" dirty="0" err="1"/>
              <a:t>graphs</a:t>
            </a:r>
            <a:r>
              <a:rPr lang="pl-PL" sz="2200" dirty="0"/>
              <a:t> </a:t>
            </a:r>
            <a:r>
              <a:rPr lang="pl-PL" sz="2200" dirty="0" err="1"/>
              <a:t>were</a:t>
            </a:r>
            <a:r>
              <a:rPr lang="pl-PL" sz="2200" dirty="0"/>
              <a:t> </a:t>
            </a:r>
            <a:r>
              <a:rPr lang="pl-PL" sz="2200" dirty="0" err="1"/>
              <a:t>introduced</a:t>
            </a:r>
            <a:r>
              <a:rPr lang="pl-PL" sz="2200" dirty="0"/>
              <a:t> by Linus </a:t>
            </a:r>
            <a:r>
              <a:rPr lang="pl-PL" sz="2200" dirty="0" smtClean="0"/>
              <a:t>Pauling</a:t>
            </a:r>
          </a:p>
          <a:p>
            <a:r>
              <a:rPr lang="pl-PL" sz="2200" dirty="0"/>
              <a:t>i</a:t>
            </a:r>
            <a:r>
              <a:rPr lang="pl-PL" sz="2200" dirty="0" smtClean="0"/>
              <a:t>n 1936.</a:t>
            </a:r>
            <a:r>
              <a:rPr lang="pl-PL" sz="2200" dirty="0" smtClean="0"/>
              <a:t> </a:t>
            </a:r>
            <a:endParaRPr lang="pl-PL" sz="2200" dirty="0"/>
          </a:p>
          <a:p>
            <a:pPr>
              <a:spcBef>
                <a:spcPct val="50000"/>
              </a:spcBef>
            </a:pPr>
            <a:r>
              <a:rPr lang="pl-PL" sz="2200" dirty="0" smtClean="0"/>
              <a:t>Quantum </a:t>
            </a:r>
            <a:r>
              <a:rPr lang="pl-PL" sz="2200" dirty="0" err="1"/>
              <a:t>graphs</a:t>
            </a:r>
            <a:r>
              <a:rPr lang="pl-PL" sz="2200" dirty="0"/>
              <a:t> </a:t>
            </a:r>
            <a:r>
              <a:rPr lang="pl-PL" sz="2200" dirty="0" err="1"/>
              <a:t>are</a:t>
            </a:r>
            <a:r>
              <a:rPr lang="pl-PL" sz="2200" dirty="0"/>
              <a:t> </a:t>
            </a:r>
            <a:r>
              <a:rPr lang="pl-PL" sz="2200" dirty="0" err="1"/>
              <a:t>excellent</a:t>
            </a:r>
            <a:r>
              <a:rPr lang="pl-PL" sz="2200" dirty="0"/>
              <a:t> </a:t>
            </a:r>
            <a:r>
              <a:rPr lang="pl-PL" sz="2200" dirty="0" err="1" smtClean="0"/>
              <a:t>paradigms</a:t>
            </a:r>
            <a:r>
              <a:rPr lang="pl-PL" sz="2200" dirty="0" smtClean="0"/>
              <a:t> </a:t>
            </a:r>
            <a:r>
              <a:rPr lang="pl-PL" sz="2200" dirty="0"/>
              <a:t>of quantum </a:t>
            </a:r>
            <a:r>
              <a:rPr lang="pl-PL" sz="2200" dirty="0" err="1"/>
              <a:t>chaotic</a:t>
            </a:r>
            <a:r>
              <a:rPr lang="pl-PL" sz="2200" dirty="0"/>
              <a:t> </a:t>
            </a:r>
            <a:r>
              <a:rPr lang="pl-PL" sz="2200" dirty="0" err="1"/>
              <a:t>systems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2735171" y="6237312"/>
            <a:ext cx="3960581" cy="457200"/>
          </a:xfrm>
        </p:spPr>
        <p:txBody>
          <a:bodyPr/>
          <a:lstStyle/>
          <a:p>
            <a:r>
              <a:rPr lang="en-US" b="1" dirty="0"/>
              <a:t>Chaos, and what it can </a:t>
            </a:r>
            <a:r>
              <a:rPr lang="en-US" b="1" dirty="0" smtClean="0"/>
              <a:t>reveal</a:t>
            </a:r>
            <a:r>
              <a:rPr lang="pl-PL" b="1" dirty="0" smtClean="0"/>
              <a:t>, May 11, 2017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619250" y="188913"/>
            <a:ext cx="6178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sz="2800" b="1">
                <a:solidFill>
                  <a:srgbClr val="FF0000"/>
                </a:solidFill>
              </a:rPr>
              <a:t>Modelling of attenuators by optical </a:t>
            </a:r>
          </a:p>
          <a:p>
            <a:pPr algn="ctr"/>
            <a:r>
              <a:rPr lang="pl-PL" altLang="pl-PL" sz="2800" b="1">
                <a:solidFill>
                  <a:srgbClr val="FF0000"/>
                </a:solidFill>
              </a:rPr>
              <a:t>potentials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856773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The </a:t>
            </a:r>
            <a:r>
              <a:rPr lang="pl-PL" altLang="pl-PL" dirty="0" err="1"/>
              <a:t>experimentally</a:t>
            </a:r>
            <a:r>
              <a:rPr lang="pl-PL" altLang="pl-PL" dirty="0"/>
              <a:t> </a:t>
            </a:r>
            <a:r>
              <a:rPr lang="pl-PL" altLang="pl-PL" dirty="0" err="1"/>
              <a:t>measured</a:t>
            </a:r>
            <a:r>
              <a:rPr lang="pl-PL" altLang="pl-PL" dirty="0"/>
              <a:t> </a:t>
            </a:r>
            <a:r>
              <a:rPr lang="pl-PL" altLang="pl-PL" dirty="0" err="1"/>
              <a:t>fully</a:t>
            </a:r>
            <a:r>
              <a:rPr lang="pl-PL" altLang="pl-PL" dirty="0"/>
              <a:t> </a:t>
            </a:r>
            <a:r>
              <a:rPr lang="pl-PL" altLang="pl-PL" dirty="0" err="1"/>
              <a:t>connected</a:t>
            </a:r>
            <a:r>
              <a:rPr lang="pl-PL" altLang="pl-PL" dirty="0"/>
              <a:t> </a:t>
            </a:r>
            <a:r>
              <a:rPr lang="pl-PL" altLang="pl-PL" dirty="0" err="1"/>
              <a:t>hexagon</a:t>
            </a:r>
            <a:r>
              <a:rPr lang="pl-PL" altLang="pl-PL" dirty="0"/>
              <a:t> networks </a:t>
            </a:r>
            <a:r>
              <a:rPr lang="pl-PL" altLang="pl-PL" dirty="0" err="1"/>
              <a:t>were</a:t>
            </a:r>
            <a:r>
              <a:rPr lang="pl-PL" altLang="pl-PL" dirty="0"/>
              <a:t> </a:t>
            </a:r>
            <a:r>
              <a:rPr lang="pl-PL" altLang="pl-PL" dirty="0" err="1"/>
              <a:t>described</a:t>
            </a:r>
            <a:r>
              <a:rPr lang="pl-PL" altLang="pl-PL" dirty="0"/>
              <a:t> in </a:t>
            </a:r>
            <a:r>
              <a:rPr lang="pl-PL" altLang="pl-PL" dirty="0" err="1"/>
              <a:t>numerical</a:t>
            </a:r>
            <a:r>
              <a:rPr lang="pl-PL" altLang="pl-PL" dirty="0"/>
              <a:t> </a:t>
            </a:r>
            <a:r>
              <a:rPr lang="pl-PL" altLang="pl-PL" dirty="0" err="1"/>
              <a:t>calculations</a:t>
            </a:r>
            <a:r>
              <a:rPr lang="pl-PL" altLang="pl-PL" dirty="0"/>
              <a:t> by quantum </a:t>
            </a:r>
            <a:r>
              <a:rPr lang="pl-PL" altLang="pl-PL" dirty="0" err="1"/>
              <a:t>fully</a:t>
            </a:r>
            <a:r>
              <a:rPr lang="pl-PL" altLang="pl-PL" dirty="0"/>
              <a:t> </a:t>
            </a:r>
            <a:r>
              <a:rPr lang="pl-PL" altLang="pl-PL" dirty="0" err="1"/>
              <a:t>connected</a:t>
            </a:r>
            <a:r>
              <a:rPr lang="pl-PL" altLang="pl-PL" dirty="0"/>
              <a:t> </a:t>
            </a:r>
            <a:r>
              <a:rPr lang="pl-PL" altLang="pl-PL" dirty="0" err="1"/>
              <a:t>hexagon</a:t>
            </a:r>
            <a:r>
              <a:rPr lang="pl-PL" altLang="pl-PL" dirty="0"/>
              <a:t> </a:t>
            </a:r>
            <a:r>
              <a:rPr lang="pl-PL" altLang="pl-PL" dirty="0" err="1"/>
              <a:t>graphs</a:t>
            </a:r>
            <a:r>
              <a:rPr lang="pl-PL" altLang="pl-PL" dirty="0"/>
              <a:t> with one </a:t>
            </a:r>
            <a:r>
              <a:rPr lang="pl-PL" altLang="pl-PL" dirty="0" err="1"/>
              <a:t>lead</a:t>
            </a:r>
            <a:r>
              <a:rPr lang="pl-PL" altLang="pl-PL" dirty="0"/>
              <a:t> </a:t>
            </a:r>
            <a:r>
              <a:rPr lang="pl-PL" altLang="pl-PL" dirty="0" err="1"/>
              <a:t>attached</a:t>
            </a:r>
            <a:r>
              <a:rPr lang="pl-PL" altLang="pl-PL" dirty="0"/>
              <a:t> to the </a:t>
            </a:r>
            <a:r>
              <a:rPr lang="pl-PL" altLang="pl-PL" dirty="0" err="1"/>
              <a:t>six</a:t>
            </a:r>
            <a:r>
              <a:rPr lang="pl-PL" altLang="pl-PL" dirty="0"/>
              <a:t>-joint </a:t>
            </a:r>
            <a:r>
              <a:rPr lang="pl-PL" altLang="pl-PL" dirty="0" err="1"/>
              <a:t>vertex</a:t>
            </a:r>
            <a:r>
              <a:rPr lang="pl-PL" altLang="pl-PL" dirty="0"/>
              <a:t>. In the </a:t>
            </a:r>
            <a:r>
              <a:rPr lang="pl-PL" altLang="pl-PL" dirty="0" err="1"/>
              <a:t>calculations</a:t>
            </a:r>
            <a:r>
              <a:rPr lang="pl-PL" altLang="pl-PL" dirty="0"/>
              <a:t>, </a:t>
            </a:r>
            <a:r>
              <a:rPr lang="pl-PL" altLang="pl-PL" dirty="0" err="1"/>
              <a:t>attenuators</a:t>
            </a:r>
            <a:r>
              <a:rPr lang="pl-PL" altLang="pl-PL" dirty="0"/>
              <a:t> </a:t>
            </a:r>
            <a:r>
              <a:rPr lang="pl-PL" altLang="pl-PL" dirty="0" err="1"/>
              <a:t>were</a:t>
            </a:r>
            <a:r>
              <a:rPr lang="pl-PL" altLang="pl-PL" dirty="0"/>
              <a:t> </a:t>
            </a:r>
            <a:r>
              <a:rPr lang="pl-PL" altLang="pl-PL" dirty="0" err="1"/>
              <a:t>modeled</a:t>
            </a:r>
            <a:r>
              <a:rPr lang="pl-PL" altLang="pl-PL" dirty="0"/>
              <a:t> by </a:t>
            </a:r>
            <a:r>
              <a:rPr lang="pl-PL" altLang="pl-PL" dirty="0" err="1"/>
              <a:t>optical</a:t>
            </a:r>
            <a:r>
              <a:rPr lang="pl-PL" altLang="pl-PL" dirty="0"/>
              <a:t> </a:t>
            </a:r>
            <a:r>
              <a:rPr lang="pl-PL" altLang="pl-PL" dirty="0" err="1"/>
              <a:t>potentials</a:t>
            </a:r>
            <a:r>
              <a:rPr lang="pl-PL" altLang="pl-PL" dirty="0"/>
              <a:t>:</a:t>
            </a: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The       </a:t>
            </a:r>
            <a:r>
              <a:rPr lang="pl-PL" altLang="pl-PL" dirty="0" err="1"/>
              <a:t>potentials</a:t>
            </a:r>
            <a:r>
              <a:rPr lang="pl-PL" altLang="pl-PL" dirty="0"/>
              <a:t> </a:t>
            </a:r>
            <a:r>
              <a:rPr lang="pl-PL" altLang="pl-PL" dirty="0" err="1"/>
              <a:t>were</a:t>
            </a:r>
            <a:r>
              <a:rPr lang="pl-PL" altLang="pl-PL" dirty="0"/>
              <a:t> </a:t>
            </a:r>
            <a:r>
              <a:rPr lang="pl-PL" altLang="pl-PL" dirty="0" err="1"/>
              <a:t>equally</a:t>
            </a:r>
            <a:r>
              <a:rPr lang="pl-PL" altLang="pl-PL" dirty="0"/>
              <a:t> </a:t>
            </a:r>
            <a:r>
              <a:rPr lang="pl-PL" altLang="pl-PL" dirty="0" err="1"/>
              <a:t>spaced</a:t>
            </a:r>
            <a:r>
              <a:rPr lang="pl-PL" altLang="pl-PL" dirty="0"/>
              <a:t> </a:t>
            </a:r>
            <a:r>
              <a:rPr lang="pl-PL" altLang="pl-PL" dirty="0" err="1"/>
              <a:t>inside</a:t>
            </a:r>
            <a:r>
              <a:rPr lang="pl-PL" altLang="pl-PL" dirty="0"/>
              <a:t> the </a:t>
            </a:r>
            <a:r>
              <a:rPr lang="pl-PL" altLang="pl-PL" dirty="0" err="1"/>
              <a:t>length</a:t>
            </a:r>
            <a:r>
              <a:rPr lang="pl-PL" altLang="pl-PL" dirty="0"/>
              <a:t>         of the </a:t>
            </a:r>
            <a:r>
              <a:rPr lang="pl-PL" altLang="pl-PL" dirty="0" err="1"/>
              <a:t>absorbing</a:t>
            </a:r>
            <a:r>
              <a:rPr lang="pl-PL" altLang="pl-PL" dirty="0"/>
              <a:t> element. We </a:t>
            </a:r>
            <a:r>
              <a:rPr lang="pl-PL" altLang="pl-PL" dirty="0" err="1"/>
              <a:t>used</a:t>
            </a:r>
            <a:r>
              <a:rPr lang="pl-PL" altLang="pl-PL" dirty="0"/>
              <a:t> </a:t>
            </a:r>
            <a:r>
              <a:rPr lang="pl-PL" altLang="pl-PL" dirty="0" smtClean="0"/>
              <a:t>N=10        </a:t>
            </a:r>
            <a:r>
              <a:rPr lang="pl-PL" altLang="pl-PL" dirty="0" err="1"/>
              <a:t>potentials</a:t>
            </a:r>
            <a:r>
              <a:rPr lang="pl-PL" altLang="pl-PL" dirty="0"/>
              <a:t> with b=0.028          for </a:t>
            </a:r>
            <a:r>
              <a:rPr lang="pl-PL" altLang="pl-PL" dirty="0" err="1"/>
              <a:t>simulation</a:t>
            </a:r>
            <a:r>
              <a:rPr lang="pl-PL" altLang="pl-PL" dirty="0"/>
              <a:t> of the  </a:t>
            </a:r>
            <a:r>
              <a:rPr lang="pl-PL" altLang="pl-PL" dirty="0" smtClean="0"/>
              <a:t>1 </a:t>
            </a:r>
            <a:r>
              <a:rPr lang="pl-PL" altLang="pl-PL" dirty="0" err="1"/>
              <a:t>dB</a:t>
            </a:r>
            <a:r>
              <a:rPr lang="pl-PL" altLang="pl-PL" dirty="0"/>
              <a:t> </a:t>
            </a:r>
            <a:r>
              <a:rPr lang="pl-PL" altLang="pl-PL" dirty="0" err="1"/>
              <a:t>attenuators</a:t>
            </a:r>
            <a:r>
              <a:rPr lang="pl-PL" altLang="pl-PL" dirty="0"/>
              <a:t> and N=12        </a:t>
            </a:r>
            <a:r>
              <a:rPr lang="pl-PL" altLang="pl-PL" dirty="0" err="1"/>
              <a:t>potentials</a:t>
            </a:r>
            <a:r>
              <a:rPr lang="pl-PL" altLang="pl-PL" dirty="0"/>
              <a:t> with b=0.045         for the 2 </a:t>
            </a:r>
            <a:r>
              <a:rPr lang="pl-PL" altLang="pl-PL" dirty="0" err="1"/>
              <a:t>dB</a:t>
            </a:r>
            <a:r>
              <a:rPr lang="pl-PL" altLang="pl-PL" dirty="0"/>
              <a:t> </a:t>
            </a:r>
            <a:r>
              <a:rPr lang="pl-PL" altLang="pl-PL" dirty="0" err="1"/>
              <a:t>attenuators</a:t>
            </a:r>
            <a:r>
              <a:rPr lang="pl-PL" altLang="pl-PL" dirty="0"/>
              <a:t>.</a:t>
            </a:r>
          </a:p>
          <a:p>
            <a:endParaRPr lang="pl-PL" altLang="pl-PL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219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2632075"/>
            <a:ext cx="398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  </a:t>
            </a:r>
            <a:endParaRPr lang="pl-PL" altLang="pl-PL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151188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670300"/>
            <a:ext cx="312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</a:t>
            </a:r>
            <a:endParaRPr lang="pl-PL" altLang="pl-PL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4173538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</a:t>
            </a:r>
            <a:endParaRPr lang="pl-PL" altLang="pl-PL"/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3292475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   </a:t>
            </a:r>
            <a:endParaRPr lang="pl-PL" altLang="pl-PL"/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2723" name="Object 19"/>
          <p:cNvGraphicFramePr>
            <a:graphicFrameLocks noChangeAspect="1"/>
          </p:cNvGraphicFramePr>
          <p:nvPr/>
        </p:nvGraphicFramePr>
        <p:xfrm>
          <a:off x="1692275" y="3357563"/>
          <a:ext cx="47212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9" name="Równanie" r:id="rId3" imgW="2336800" imgH="292100" progId="Equation.3">
                  <p:embed/>
                </p:oleObj>
              </mc:Choice>
              <mc:Fallback>
                <p:oleObj name="Równanie" r:id="rId3" imgW="2336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357563"/>
                        <a:ext cx="4721225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27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46258"/>
              </p:ext>
            </p:extLst>
          </p:nvPr>
        </p:nvGraphicFramePr>
        <p:xfrm>
          <a:off x="756000" y="4797425"/>
          <a:ext cx="237284" cy="30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0" name="Równanie" r:id="rId5" imgW="139579" imgH="177646" progId="Equation.3">
                  <p:embed/>
                </p:oleObj>
              </mc:Choice>
              <mc:Fallback>
                <p:oleObj name="Równanie" r:id="rId5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00" y="4797425"/>
                        <a:ext cx="237284" cy="301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272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51561"/>
              </p:ext>
            </p:extLst>
          </p:nvPr>
        </p:nvGraphicFramePr>
        <p:xfrm>
          <a:off x="5652120" y="4752000"/>
          <a:ext cx="23749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1" name="Równanie" r:id="rId7" imgW="139700" imgH="228600" progId="Equation.3">
                  <p:embed/>
                </p:oleObj>
              </mc:Choice>
              <mc:Fallback>
                <p:oleObj name="Równanie" r:id="rId7" imgW="13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752000"/>
                        <a:ext cx="237490" cy="388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77719"/>
              </p:ext>
            </p:extLst>
          </p:nvPr>
        </p:nvGraphicFramePr>
        <p:xfrm>
          <a:off x="1763688" y="5076000"/>
          <a:ext cx="237284" cy="30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2" name="Równanie" r:id="rId9" imgW="139579" imgH="177646" progId="Equation.3">
                  <p:embed/>
                </p:oleObj>
              </mc:Choice>
              <mc:Fallback>
                <p:oleObj name="Równanie" r:id="rId9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076000"/>
                        <a:ext cx="237284" cy="301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273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47090"/>
              </p:ext>
            </p:extLst>
          </p:nvPr>
        </p:nvGraphicFramePr>
        <p:xfrm>
          <a:off x="4350543" y="5013176"/>
          <a:ext cx="431426" cy="345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3" name="Równanie" r:id="rId10" imgW="253780" imgH="203024" progId="Equation.3">
                  <p:embed/>
                </p:oleObj>
              </mc:Choice>
              <mc:Fallback>
                <p:oleObj name="Równanie" r:id="rId10" imgW="25378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543" y="5013176"/>
                        <a:ext cx="431426" cy="345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76343"/>
              </p:ext>
            </p:extLst>
          </p:nvPr>
        </p:nvGraphicFramePr>
        <p:xfrm>
          <a:off x="1332000" y="5346000"/>
          <a:ext cx="237284" cy="30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4" name="Równanie" r:id="rId12" imgW="139579" imgH="177646" progId="Equation.3">
                  <p:embed/>
                </p:oleObj>
              </mc:Choice>
              <mc:Fallback>
                <p:oleObj name="Równanie" r:id="rId12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000" y="5346000"/>
                        <a:ext cx="237284" cy="301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3400"/>
              </p:ext>
            </p:extLst>
          </p:nvPr>
        </p:nvGraphicFramePr>
        <p:xfrm>
          <a:off x="3923929" y="5292000"/>
          <a:ext cx="431426" cy="345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5" name="Równanie" r:id="rId13" imgW="253780" imgH="203024" progId="Equation.3">
                  <p:embed/>
                </p:oleObj>
              </mc:Choice>
              <mc:Fallback>
                <p:oleObj name="Równanie" r:id="rId13" imgW="25378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9" y="5292000"/>
                        <a:ext cx="431426" cy="345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2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23850" y="5103674"/>
            <a:ext cx="773468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dirty="0" err="1"/>
              <a:t>Numerical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 </a:t>
            </a:r>
            <a:r>
              <a:rPr lang="pl-PL" altLang="pl-PL" dirty="0" smtClean="0"/>
              <a:t>  of </a:t>
            </a:r>
            <a:r>
              <a:rPr lang="pl-PL" altLang="pl-PL" dirty="0"/>
              <a:t>the </a:t>
            </a:r>
            <a:r>
              <a:rPr lang="pl-PL" altLang="pl-PL" dirty="0" err="1"/>
              <a:t>reflection</a:t>
            </a:r>
            <a:r>
              <a:rPr lang="pl-PL" altLang="pl-PL" dirty="0"/>
              <a:t> </a:t>
            </a:r>
            <a:r>
              <a:rPr lang="pl-PL" altLang="pl-PL" dirty="0" err="1"/>
              <a:t>coefficient</a:t>
            </a:r>
            <a:r>
              <a:rPr lang="pl-PL" altLang="pl-PL" dirty="0"/>
              <a:t>         </a:t>
            </a:r>
            <a:r>
              <a:rPr lang="pl-PL" altLang="pl-PL" dirty="0" err="1"/>
              <a:t>at</a:t>
            </a:r>
            <a:r>
              <a:rPr lang="pl-PL" altLang="pl-PL" dirty="0"/>
              <a:t> </a:t>
            </a:r>
            <a:r>
              <a:rPr lang="pl-PL" altLang="pl-PL" dirty="0" err="1"/>
              <a:t>different</a:t>
            </a:r>
            <a:r>
              <a:rPr lang="pl-PL" altLang="pl-PL" dirty="0"/>
              <a:t> </a:t>
            </a:r>
          </a:p>
          <a:p>
            <a:r>
              <a:rPr lang="pl-PL" altLang="pl-PL" dirty="0" err="1"/>
              <a:t>values</a:t>
            </a:r>
            <a:r>
              <a:rPr lang="pl-PL" altLang="pl-PL" dirty="0"/>
              <a:t> of the </a:t>
            </a:r>
            <a:r>
              <a:rPr lang="pl-PL" altLang="pl-PL" dirty="0" err="1"/>
              <a:t>mean</a:t>
            </a:r>
            <a:r>
              <a:rPr lang="pl-PL" altLang="pl-PL" dirty="0"/>
              <a:t> </a:t>
            </a:r>
            <a:r>
              <a:rPr lang="pl-PL" altLang="pl-PL" dirty="0" err="1"/>
              <a:t>absorption</a:t>
            </a:r>
            <a:r>
              <a:rPr lang="pl-PL" altLang="pl-PL" dirty="0"/>
              <a:t> </a:t>
            </a:r>
            <a:r>
              <a:rPr lang="pl-PL" altLang="pl-PL" dirty="0" err="1"/>
              <a:t>parameter</a:t>
            </a:r>
            <a:r>
              <a:rPr lang="pl-PL" altLang="pl-PL" dirty="0"/>
              <a:t>:        = 19.3 (open </a:t>
            </a:r>
            <a:r>
              <a:rPr lang="pl-PL" altLang="pl-PL" dirty="0" err="1"/>
              <a:t>circles</a:t>
            </a:r>
            <a:r>
              <a:rPr lang="pl-PL" altLang="pl-PL" dirty="0"/>
              <a:t>) </a:t>
            </a:r>
          </a:p>
          <a:p>
            <a:r>
              <a:rPr lang="pl-PL" altLang="pl-PL" dirty="0"/>
              <a:t>and         = 47.7  (</a:t>
            </a:r>
            <a:r>
              <a:rPr lang="pl-PL" altLang="pl-PL" dirty="0" err="1"/>
              <a:t>full</a:t>
            </a:r>
            <a:r>
              <a:rPr lang="pl-PL" altLang="pl-PL" dirty="0"/>
              <a:t> </a:t>
            </a:r>
            <a:r>
              <a:rPr lang="pl-PL" altLang="pl-PL" dirty="0" err="1"/>
              <a:t>circles</a:t>
            </a:r>
            <a:r>
              <a:rPr lang="pl-PL" altLang="pl-PL" dirty="0"/>
              <a:t>). </a:t>
            </a:r>
          </a:p>
          <a:p>
            <a:r>
              <a:rPr lang="pl-PL" altLang="pl-PL" dirty="0" err="1"/>
              <a:t>Each</a:t>
            </a:r>
            <a:r>
              <a:rPr lang="pl-PL" altLang="pl-PL" dirty="0"/>
              <a:t> </a:t>
            </a:r>
            <a:r>
              <a:rPr lang="pl-PL" altLang="pl-PL" dirty="0" err="1"/>
              <a:t>corresponding</a:t>
            </a:r>
            <a:r>
              <a:rPr lang="pl-PL" altLang="pl-PL" dirty="0"/>
              <a:t> </a:t>
            </a:r>
            <a:r>
              <a:rPr lang="pl-PL" altLang="pl-PL" dirty="0" err="1"/>
              <a:t>theoretical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  </a:t>
            </a:r>
            <a:r>
              <a:rPr lang="pl-PL" altLang="pl-PL" dirty="0" smtClean="0"/>
              <a:t>  </a:t>
            </a:r>
            <a:r>
              <a:rPr lang="pl-PL" altLang="pl-PL" dirty="0" err="1" smtClean="0"/>
              <a:t>evaluated</a:t>
            </a:r>
            <a:r>
              <a:rPr lang="pl-PL" altLang="pl-PL" dirty="0" smtClean="0"/>
              <a:t> </a:t>
            </a:r>
            <a:r>
              <a:rPr lang="pl-PL" altLang="pl-PL" dirty="0"/>
              <a:t>from </a:t>
            </a:r>
            <a:r>
              <a:rPr lang="pl-PL" altLang="pl-PL" dirty="0" err="1"/>
              <a:t>Eq</a:t>
            </a:r>
            <a:r>
              <a:rPr lang="pl-PL" altLang="pl-PL" dirty="0"/>
              <a:t>. </a:t>
            </a:r>
            <a:r>
              <a:rPr lang="pl-PL" altLang="pl-PL" dirty="0" smtClean="0"/>
              <a:t>(</a:t>
            </a:r>
            <a:r>
              <a:rPr lang="pl-PL" altLang="pl-PL" dirty="0"/>
              <a:t>5</a:t>
            </a:r>
            <a:r>
              <a:rPr lang="pl-PL" altLang="pl-PL" dirty="0" smtClean="0"/>
              <a:t>) </a:t>
            </a:r>
            <a:r>
              <a:rPr lang="pl-PL" altLang="pl-PL" dirty="0" err="1"/>
              <a:t>is</a:t>
            </a:r>
            <a:r>
              <a:rPr lang="pl-PL" altLang="pl-PL" dirty="0"/>
              <a:t> </a:t>
            </a:r>
            <a:r>
              <a:rPr lang="pl-PL" altLang="pl-PL" dirty="0" err="1"/>
              <a:t>also</a:t>
            </a:r>
            <a:r>
              <a:rPr lang="pl-PL" altLang="pl-PL" dirty="0"/>
              <a:t> </a:t>
            </a:r>
          </a:p>
          <a:p>
            <a:r>
              <a:rPr lang="pl-PL" altLang="pl-PL" dirty="0" err="1"/>
              <a:t>shown</a:t>
            </a:r>
            <a:r>
              <a:rPr lang="pl-PL" altLang="pl-PL" dirty="0"/>
              <a:t>, </a:t>
            </a:r>
            <a:r>
              <a:rPr lang="pl-PL" altLang="pl-PL" dirty="0" err="1"/>
              <a:t>respectively</a:t>
            </a:r>
            <a:r>
              <a:rPr lang="pl-PL" altLang="pl-PL" dirty="0"/>
              <a:t>.</a:t>
            </a:r>
          </a:p>
          <a:p>
            <a:endParaRPr lang="pl-PL" altLang="pl-PL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754355"/>
              </p:ext>
            </p:extLst>
          </p:nvPr>
        </p:nvGraphicFramePr>
        <p:xfrm>
          <a:off x="4456906" y="5373216"/>
          <a:ext cx="2301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6" name="Równanie" r:id="rId3" imgW="126890" imgH="241091" progId="Equation.3">
                  <p:embed/>
                </p:oleObj>
              </mc:Choice>
              <mc:Fallback>
                <p:oleObj name="Równanie" r:id="rId3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906" y="5373216"/>
                        <a:ext cx="2301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06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183684"/>
              </p:ext>
            </p:extLst>
          </p:nvPr>
        </p:nvGraphicFramePr>
        <p:xfrm>
          <a:off x="971600" y="5603207"/>
          <a:ext cx="2301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7" name="Równanie" r:id="rId5" imgW="126890" imgH="241091" progId="Equation.3">
                  <p:embed/>
                </p:oleObj>
              </mc:Choice>
              <mc:Fallback>
                <p:oleObj name="Równanie" r:id="rId5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603207"/>
                        <a:ext cx="2301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06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19593"/>
              </p:ext>
            </p:extLst>
          </p:nvPr>
        </p:nvGraphicFramePr>
        <p:xfrm>
          <a:off x="2555776" y="5118100"/>
          <a:ext cx="625838" cy="34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8" name="Równanie" r:id="rId6" imgW="368140" imgH="203112" progId="Equation.3">
                  <p:embed/>
                </p:oleObj>
              </mc:Choice>
              <mc:Fallback>
                <p:oleObj name="Równanie" r:id="rId6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118100"/>
                        <a:ext cx="625838" cy="345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06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802844"/>
              </p:ext>
            </p:extLst>
          </p:nvPr>
        </p:nvGraphicFramePr>
        <p:xfrm>
          <a:off x="5796136" y="5157192"/>
          <a:ext cx="258856" cy="25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9" name="Równanie" r:id="rId8" imgW="152268" imgH="152268" progId="Equation.3">
                  <p:embed/>
                </p:oleObj>
              </mc:Choice>
              <mc:Fallback>
                <p:oleObj name="Równanie" r:id="rId8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157192"/>
                        <a:ext cx="258856" cy="2588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14853"/>
              </p:ext>
            </p:extLst>
          </p:nvPr>
        </p:nvGraphicFramePr>
        <p:xfrm>
          <a:off x="4499992" y="5962967"/>
          <a:ext cx="625838" cy="34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00" name="Równanie" r:id="rId10" imgW="368140" imgH="203112" progId="Equation.3">
                  <p:embed/>
                </p:oleObj>
              </mc:Choice>
              <mc:Fallback>
                <p:oleObj name="Równanie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962967"/>
                        <a:ext cx="625838" cy="345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71" name="Picture 15" descr="wFig4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6254750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23850" y="5229225"/>
            <a:ext cx="808298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dirty="0" err="1"/>
              <a:t>Experimental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</a:t>
            </a:r>
            <a:r>
              <a:rPr lang="pl-PL" altLang="pl-PL" dirty="0" smtClean="0"/>
              <a:t>   of </a:t>
            </a:r>
            <a:r>
              <a:rPr lang="pl-PL" altLang="pl-PL" dirty="0"/>
              <a:t>the </a:t>
            </a:r>
            <a:r>
              <a:rPr lang="pl-PL" altLang="pl-PL" dirty="0" err="1"/>
              <a:t>imaginary</a:t>
            </a:r>
            <a:r>
              <a:rPr lang="pl-PL" altLang="pl-PL" dirty="0"/>
              <a:t> part of the         matrix  </a:t>
            </a:r>
            <a:r>
              <a:rPr lang="pl-PL" altLang="pl-PL" dirty="0" err="1"/>
              <a:t>at</a:t>
            </a:r>
            <a:r>
              <a:rPr lang="pl-PL" altLang="pl-PL" dirty="0"/>
              <a:t> </a:t>
            </a:r>
            <a:r>
              <a:rPr lang="pl-PL" altLang="pl-PL" dirty="0" err="1"/>
              <a:t>different</a:t>
            </a:r>
            <a:r>
              <a:rPr lang="pl-PL" altLang="pl-PL" dirty="0"/>
              <a:t> </a:t>
            </a:r>
          </a:p>
          <a:p>
            <a:r>
              <a:rPr lang="pl-PL" altLang="pl-PL" dirty="0" err="1"/>
              <a:t>values</a:t>
            </a:r>
            <a:r>
              <a:rPr lang="pl-PL" altLang="pl-PL" dirty="0"/>
              <a:t> of the </a:t>
            </a:r>
            <a:r>
              <a:rPr lang="pl-PL" altLang="pl-PL" dirty="0" err="1"/>
              <a:t>mean</a:t>
            </a:r>
            <a:r>
              <a:rPr lang="pl-PL" altLang="pl-PL" dirty="0"/>
              <a:t> </a:t>
            </a:r>
            <a:r>
              <a:rPr lang="pl-PL" altLang="pl-PL" dirty="0" err="1"/>
              <a:t>absorption</a:t>
            </a:r>
            <a:r>
              <a:rPr lang="pl-PL" altLang="pl-PL" dirty="0"/>
              <a:t> </a:t>
            </a:r>
            <a:r>
              <a:rPr lang="pl-PL" altLang="pl-PL" dirty="0" err="1"/>
              <a:t>parameter</a:t>
            </a:r>
            <a:r>
              <a:rPr lang="pl-PL" altLang="pl-PL" dirty="0"/>
              <a:t>:        = 19.3 (open </a:t>
            </a:r>
            <a:r>
              <a:rPr lang="pl-PL" altLang="pl-PL" dirty="0" err="1"/>
              <a:t>squares</a:t>
            </a:r>
            <a:r>
              <a:rPr lang="pl-PL" altLang="pl-PL" dirty="0"/>
              <a:t>) and </a:t>
            </a:r>
          </a:p>
          <a:p>
            <a:r>
              <a:rPr lang="pl-PL" altLang="pl-PL" dirty="0"/>
              <a:t>       = 47.7 (</a:t>
            </a:r>
            <a:r>
              <a:rPr lang="pl-PL" altLang="pl-PL" dirty="0" err="1"/>
              <a:t>full</a:t>
            </a:r>
            <a:r>
              <a:rPr lang="pl-PL" altLang="pl-PL" dirty="0"/>
              <a:t> </a:t>
            </a:r>
            <a:r>
              <a:rPr lang="pl-PL" altLang="pl-PL" dirty="0" err="1"/>
              <a:t>squares</a:t>
            </a:r>
            <a:r>
              <a:rPr lang="pl-PL" altLang="pl-PL" dirty="0"/>
              <a:t>). </a:t>
            </a:r>
          </a:p>
          <a:p>
            <a:r>
              <a:rPr lang="pl-PL" altLang="pl-PL" dirty="0" err="1"/>
              <a:t>Each</a:t>
            </a:r>
            <a:r>
              <a:rPr lang="pl-PL" altLang="pl-PL" dirty="0"/>
              <a:t> </a:t>
            </a:r>
            <a:r>
              <a:rPr lang="pl-PL" altLang="pl-PL" dirty="0" err="1"/>
              <a:t>corresponding</a:t>
            </a:r>
            <a:r>
              <a:rPr lang="pl-PL" altLang="pl-PL" dirty="0"/>
              <a:t> </a:t>
            </a:r>
            <a:r>
              <a:rPr lang="pl-PL" altLang="pl-PL" dirty="0" err="1"/>
              <a:t>theoretical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  </a:t>
            </a:r>
            <a:r>
              <a:rPr lang="pl-PL" altLang="pl-PL" dirty="0" smtClean="0"/>
              <a:t>  </a:t>
            </a:r>
            <a:r>
              <a:rPr lang="pl-PL" altLang="pl-PL" dirty="0" err="1" smtClean="0"/>
              <a:t>evaluated</a:t>
            </a:r>
            <a:r>
              <a:rPr lang="pl-PL" altLang="pl-PL" dirty="0" smtClean="0"/>
              <a:t> </a:t>
            </a:r>
            <a:r>
              <a:rPr lang="pl-PL" altLang="pl-PL" dirty="0"/>
              <a:t>from </a:t>
            </a:r>
            <a:r>
              <a:rPr lang="pl-PL" altLang="pl-PL" dirty="0" err="1"/>
              <a:t>Eq</a:t>
            </a:r>
            <a:r>
              <a:rPr lang="pl-PL" altLang="pl-PL" dirty="0"/>
              <a:t>. </a:t>
            </a:r>
            <a:r>
              <a:rPr lang="pl-PL" altLang="pl-PL" dirty="0" smtClean="0"/>
              <a:t>(6) </a:t>
            </a:r>
            <a:r>
              <a:rPr lang="pl-PL" altLang="pl-PL" dirty="0" err="1"/>
              <a:t>is</a:t>
            </a:r>
            <a:r>
              <a:rPr lang="pl-PL" altLang="pl-PL" dirty="0"/>
              <a:t> </a:t>
            </a:r>
            <a:r>
              <a:rPr lang="pl-PL" altLang="pl-PL" dirty="0" err="1"/>
              <a:t>also</a:t>
            </a:r>
            <a:r>
              <a:rPr lang="pl-PL" altLang="pl-PL" dirty="0"/>
              <a:t> </a:t>
            </a:r>
          </a:p>
          <a:p>
            <a:r>
              <a:rPr lang="pl-PL" altLang="pl-PL" dirty="0" err="1"/>
              <a:t>shown</a:t>
            </a:r>
            <a:r>
              <a:rPr lang="pl-PL" altLang="pl-PL" dirty="0"/>
              <a:t>, </a:t>
            </a:r>
            <a:r>
              <a:rPr lang="pl-PL" altLang="pl-PL" dirty="0" err="1"/>
              <a:t>respectively</a:t>
            </a:r>
            <a:r>
              <a:rPr lang="pl-PL" altLang="pl-PL" dirty="0"/>
              <a:t>.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465655"/>
              </p:ext>
            </p:extLst>
          </p:nvPr>
        </p:nvGraphicFramePr>
        <p:xfrm>
          <a:off x="4488656" y="5522912"/>
          <a:ext cx="230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19" name="Równanie" r:id="rId3" imgW="126890" imgH="241091" progId="Equation.3">
                  <p:embed/>
                </p:oleObj>
              </mc:Choice>
              <mc:Fallback>
                <p:oleObj name="Równanie" r:id="rId3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8656" y="5522912"/>
                        <a:ext cx="2301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468313" y="5768975"/>
          <a:ext cx="230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20" name="Równanie" r:id="rId5" imgW="126890" imgH="241091" progId="Equation.3">
                  <p:embed/>
                </p:oleObj>
              </mc:Choice>
              <mc:Fallback>
                <p:oleObj name="Równanie" r:id="rId5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768975"/>
                        <a:ext cx="230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581761"/>
              </p:ext>
            </p:extLst>
          </p:nvPr>
        </p:nvGraphicFramePr>
        <p:xfrm>
          <a:off x="2843808" y="5256000"/>
          <a:ext cx="561097" cy="34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21" name="Równanie" r:id="rId6" imgW="330057" imgH="203112" progId="Equation.3">
                  <p:embed/>
                </p:oleObj>
              </mc:Choice>
              <mc:Fallback>
                <p:oleObj name="Równanie" r:id="rId6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256000"/>
                        <a:ext cx="561097" cy="34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6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72393"/>
              </p:ext>
            </p:extLst>
          </p:nvPr>
        </p:nvGraphicFramePr>
        <p:xfrm>
          <a:off x="4499992" y="6084000"/>
          <a:ext cx="57626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22" name="Równanie" r:id="rId8" imgW="330057" imgH="203112" progId="Equation.3">
                  <p:embed/>
                </p:oleObj>
              </mc:Choice>
              <mc:Fallback>
                <p:oleObj name="Równanie" r:id="rId8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6084000"/>
                        <a:ext cx="576262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6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3531"/>
              </p:ext>
            </p:extLst>
          </p:nvPr>
        </p:nvGraphicFramePr>
        <p:xfrm>
          <a:off x="6084168" y="5292000"/>
          <a:ext cx="280427" cy="25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23" name="Równanie" r:id="rId9" imgW="164957" imgH="152268" progId="Equation.3">
                  <p:embed/>
                </p:oleObj>
              </mc:Choice>
              <mc:Fallback>
                <p:oleObj name="Równanie" r:id="rId9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292000"/>
                        <a:ext cx="280427" cy="258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91" name="Picture 19" descr="wFig5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250"/>
            <a:ext cx="6254750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23850" y="5229225"/>
            <a:ext cx="78070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dirty="0" err="1"/>
              <a:t>Numerical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</a:t>
            </a:r>
            <a:r>
              <a:rPr lang="pl-PL" altLang="pl-PL" dirty="0" smtClean="0"/>
              <a:t>  of </a:t>
            </a:r>
            <a:r>
              <a:rPr lang="pl-PL" altLang="pl-PL" dirty="0"/>
              <a:t>the </a:t>
            </a:r>
            <a:r>
              <a:rPr lang="pl-PL" altLang="pl-PL" dirty="0" err="1"/>
              <a:t>imaginary</a:t>
            </a:r>
            <a:r>
              <a:rPr lang="pl-PL" altLang="pl-PL" dirty="0"/>
              <a:t> part of the         matrix  </a:t>
            </a:r>
            <a:r>
              <a:rPr lang="pl-PL" altLang="pl-PL" dirty="0" err="1"/>
              <a:t>at</a:t>
            </a:r>
            <a:r>
              <a:rPr lang="pl-PL" altLang="pl-PL" dirty="0"/>
              <a:t> </a:t>
            </a:r>
            <a:r>
              <a:rPr lang="pl-PL" altLang="pl-PL" dirty="0" err="1"/>
              <a:t>different</a:t>
            </a:r>
            <a:r>
              <a:rPr lang="pl-PL" altLang="pl-PL" dirty="0"/>
              <a:t> </a:t>
            </a:r>
          </a:p>
          <a:p>
            <a:r>
              <a:rPr lang="pl-PL" altLang="pl-PL" dirty="0" err="1"/>
              <a:t>values</a:t>
            </a:r>
            <a:r>
              <a:rPr lang="pl-PL" altLang="pl-PL" dirty="0"/>
              <a:t> of the </a:t>
            </a:r>
            <a:r>
              <a:rPr lang="pl-PL" altLang="pl-PL" dirty="0" err="1"/>
              <a:t>mean</a:t>
            </a:r>
            <a:r>
              <a:rPr lang="pl-PL" altLang="pl-PL" dirty="0"/>
              <a:t> </a:t>
            </a:r>
            <a:r>
              <a:rPr lang="pl-PL" altLang="pl-PL" dirty="0" err="1"/>
              <a:t>absorption</a:t>
            </a:r>
            <a:r>
              <a:rPr lang="pl-PL" altLang="pl-PL" dirty="0"/>
              <a:t> </a:t>
            </a:r>
            <a:r>
              <a:rPr lang="pl-PL" altLang="pl-PL" dirty="0" err="1"/>
              <a:t>parameter</a:t>
            </a:r>
            <a:r>
              <a:rPr lang="pl-PL" altLang="pl-PL" dirty="0"/>
              <a:t>:        = 19.3 (open </a:t>
            </a:r>
            <a:r>
              <a:rPr lang="pl-PL" altLang="pl-PL" dirty="0" err="1"/>
              <a:t>circles</a:t>
            </a:r>
            <a:r>
              <a:rPr lang="pl-PL" altLang="pl-PL" dirty="0"/>
              <a:t>) and</a:t>
            </a:r>
          </a:p>
          <a:p>
            <a:r>
              <a:rPr lang="pl-PL" altLang="pl-PL" dirty="0"/>
              <a:t>       = 47.7 (</a:t>
            </a:r>
            <a:r>
              <a:rPr lang="pl-PL" altLang="pl-PL" dirty="0" err="1"/>
              <a:t>full</a:t>
            </a:r>
            <a:r>
              <a:rPr lang="pl-PL" altLang="pl-PL" dirty="0"/>
              <a:t> </a:t>
            </a:r>
            <a:r>
              <a:rPr lang="pl-PL" altLang="pl-PL" dirty="0" err="1"/>
              <a:t>circles</a:t>
            </a:r>
            <a:r>
              <a:rPr lang="pl-PL" altLang="pl-PL" dirty="0"/>
              <a:t>). </a:t>
            </a:r>
            <a:r>
              <a:rPr lang="pl-PL" altLang="pl-PL" dirty="0" err="1"/>
              <a:t>Each</a:t>
            </a:r>
            <a:r>
              <a:rPr lang="pl-PL" altLang="pl-PL" dirty="0"/>
              <a:t> </a:t>
            </a:r>
            <a:r>
              <a:rPr lang="pl-PL" altLang="pl-PL" dirty="0" err="1"/>
              <a:t>corresponding</a:t>
            </a:r>
            <a:r>
              <a:rPr lang="pl-PL" altLang="pl-PL" dirty="0"/>
              <a:t> </a:t>
            </a:r>
            <a:r>
              <a:rPr lang="pl-PL" altLang="pl-PL" dirty="0" err="1"/>
              <a:t>theoretical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  </a:t>
            </a:r>
          </a:p>
          <a:p>
            <a:r>
              <a:rPr lang="pl-PL" altLang="pl-PL" dirty="0" err="1"/>
              <a:t>evaluated</a:t>
            </a:r>
            <a:r>
              <a:rPr lang="pl-PL" altLang="pl-PL" dirty="0"/>
              <a:t> from </a:t>
            </a:r>
            <a:r>
              <a:rPr lang="pl-PL" altLang="pl-PL" dirty="0" err="1"/>
              <a:t>Eq</a:t>
            </a:r>
            <a:r>
              <a:rPr lang="pl-PL" altLang="pl-PL" dirty="0"/>
              <a:t>. </a:t>
            </a:r>
            <a:r>
              <a:rPr lang="pl-PL" altLang="pl-PL" dirty="0" smtClean="0"/>
              <a:t>(6) </a:t>
            </a:r>
            <a:r>
              <a:rPr lang="pl-PL" altLang="pl-PL" dirty="0" err="1"/>
              <a:t>is</a:t>
            </a:r>
            <a:r>
              <a:rPr lang="pl-PL" altLang="pl-PL" dirty="0"/>
              <a:t> </a:t>
            </a:r>
            <a:r>
              <a:rPr lang="pl-PL" altLang="pl-PL" dirty="0" err="1"/>
              <a:t>also</a:t>
            </a:r>
            <a:r>
              <a:rPr lang="pl-PL" altLang="pl-PL" dirty="0"/>
              <a:t> </a:t>
            </a:r>
            <a:r>
              <a:rPr lang="pl-PL" altLang="pl-PL" dirty="0" err="1"/>
              <a:t>shown</a:t>
            </a:r>
            <a:r>
              <a:rPr lang="pl-PL" altLang="pl-PL" dirty="0"/>
              <a:t>, </a:t>
            </a:r>
            <a:r>
              <a:rPr lang="pl-PL" altLang="pl-PL" dirty="0" err="1"/>
              <a:t>respectively</a:t>
            </a:r>
            <a:r>
              <a:rPr lang="pl-PL" altLang="pl-PL" dirty="0"/>
              <a:t>.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495945"/>
              </p:ext>
            </p:extLst>
          </p:nvPr>
        </p:nvGraphicFramePr>
        <p:xfrm>
          <a:off x="4488656" y="5445224"/>
          <a:ext cx="230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4" name="Równanie" r:id="rId3" imgW="126890" imgH="241091" progId="Equation.3">
                  <p:embed/>
                </p:oleObj>
              </mc:Choice>
              <mc:Fallback>
                <p:oleObj name="Równanie" r:id="rId3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8656" y="5445224"/>
                        <a:ext cx="2301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449383"/>
              </p:ext>
            </p:extLst>
          </p:nvPr>
        </p:nvGraphicFramePr>
        <p:xfrm>
          <a:off x="539552" y="5733256"/>
          <a:ext cx="230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5" name="Równanie" r:id="rId5" imgW="126890" imgH="241091" progId="Equation.3">
                  <p:embed/>
                </p:oleObj>
              </mc:Choice>
              <mc:Fallback>
                <p:oleObj name="Równanie" r:id="rId5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733256"/>
                        <a:ext cx="230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24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187496"/>
              </p:ext>
            </p:extLst>
          </p:nvPr>
        </p:nvGraphicFramePr>
        <p:xfrm>
          <a:off x="2555776" y="5234574"/>
          <a:ext cx="561097" cy="34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6" name="Równanie" r:id="rId6" imgW="330057" imgH="203112" progId="Equation.3">
                  <p:embed/>
                </p:oleObj>
              </mc:Choice>
              <mc:Fallback>
                <p:oleObj name="Równanie" r:id="rId6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234574"/>
                        <a:ext cx="561097" cy="34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24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51139"/>
              </p:ext>
            </p:extLst>
          </p:nvPr>
        </p:nvGraphicFramePr>
        <p:xfrm>
          <a:off x="6732240" y="5813944"/>
          <a:ext cx="561097" cy="34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7" name="Równanie" r:id="rId8" imgW="330120" imgH="203040" progId="Equation.3">
                  <p:embed/>
                </p:oleObj>
              </mc:Choice>
              <mc:Fallback>
                <p:oleObj name="Równanie" r:id="rId8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5813944"/>
                        <a:ext cx="561097" cy="34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24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447094"/>
              </p:ext>
            </p:extLst>
          </p:nvPr>
        </p:nvGraphicFramePr>
        <p:xfrm>
          <a:off x="5796136" y="5259974"/>
          <a:ext cx="280427" cy="25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8" name="Równanie" r:id="rId10" imgW="164957" imgH="152268" progId="Equation.3">
                  <p:embed/>
                </p:oleObj>
              </mc:Choice>
              <mc:Fallback>
                <p:oleObj name="Równanie" r:id="rId10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259974"/>
                        <a:ext cx="280427" cy="258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81" name="Picture 17" descr="wFig6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6254750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7313" y="5176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l-PL" altLang="pl-PL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31775" y="5321300"/>
            <a:ext cx="75642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dirty="0" err="1"/>
              <a:t>Experimental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   of the real part of the         matrix  </a:t>
            </a:r>
            <a:r>
              <a:rPr lang="pl-PL" altLang="pl-PL" dirty="0" err="1"/>
              <a:t>at</a:t>
            </a:r>
            <a:r>
              <a:rPr lang="pl-PL" altLang="pl-PL" dirty="0"/>
              <a:t> </a:t>
            </a:r>
            <a:r>
              <a:rPr lang="pl-PL" altLang="pl-PL" dirty="0" err="1"/>
              <a:t>different</a:t>
            </a:r>
            <a:r>
              <a:rPr lang="pl-PL" altLang="pl-PL" dirty="0"/>
              <a:t> </a:t>
            </a:r>
          </a:p>
          <a:p>
            <a:r>
              <a:rPr lang="pl-PL" altLang="pl-PL" dirty="0" err="1"/>
              <a:t>values</a:t>
            </a:r>
            <a:r>
              <a:rPr lang="pl-PL" altLang="pl-PL" dirty="0"/>
              <a:t> of the </a:t>
            </a:r>
            <a:r>
              <a:rPr lang="pl-PL" altLang="pl-PL" dirty="0" err="1"/>
              <a:t>mean</a:t>
            </a:r>
            <a:r>
              <a:rPr lang="pl-PL" altLang="pl-PL" dirty="0"/>
              <a:t> </a:t>
            </a:r>
            <a:r>
              <a:rPr lang="pl-PL" altLang="pl-PL" dirty="0" err="1"/>
              <a:t>absorption</a:t>
            </a:r>
            <a:r>
              <a:rPr lang="pl-PL" altLang="pl-PL" dirty="0"/>
              <a:t> </a:t>
            </a:r>
            <a:r>
              <a:rPr lang="pl-PL" altLang="pl-PL" dirty="0" err="1"/>
              <a:t>parameter</a:t>
            </a:r>
            <a:r>
              <a:rPr lang="pl-PL" altLang="pl-PL" dirty="0"/>
              <a:t>:        = 19.3 (open </a:t>
            </a:r>
            <a:r>
              <a:rPr lang="pl-PL" altLang="pl-PL" dirty="0" err="1"/>
              <a:t>squares</a:t>
            </a:r>
            <a:r>
              <a:rPr lang="pl-PL" altLang="pl-PL" dirty="0"/>
              <a:t>) and </a:t>
            </a:r>
          </a:p>
          <a:p>
            <a:r>
              <a:rPr lang="pl-PL" altLang="pl-PL" dirty="0"/>
              <a:t>       = 47.7 (</a:t>
            </a:r>
            <a:r>
              <a:rPr lang="pl-PL" altLang="pl-PL" dirty="0" err="1"/>
              <a:t>full</a:t>
            </a:r>
            <a:r>
              <a:rPr lang="pl-PL" altLang="pl-PL" dirty="0"/>
              <a:t> </a:t>
            </a:r>
            <a:r>
              <a:rPr lang="pl-PL" altLang="pl-PL" dirty="0" err="1"/>
              <a:t>squares</a:t>
            </a:r>
            <a:r>
              <a:rPr lang="pl-PL" altLang="pl-PL" dirty="0"/>
              <a:t>). </a:t>
            </a:r>
            <a:r>
              <a:rPr lang="pl-PL" altLang="pl-PL" dirty="0" err="1"/>
              <a:t>Each</a:t>
            </a:r>
            <a:r>
              <a:rPr lang="pl-PL" altLang="pl-PL" dirty="0"/>
              <a:t> </a:t>
            </a:r>
            <a:r>
              <a:rPr lang="pl-PL" altLang="pl-PL" dirty="0" err="1"/>
              <a:t>corresponding</a:t>
            </a:r>
            <a:r>
              <a:rPr lang="pl-PL" altLang="pl-PL" dirty="0"/>
              <a:t> </a:t>
            </a:r>
            <a:r>
              <a:rPr lang="pl-PL" altLang="pl-PL" dirty="0" err="1"/>
              <a:t>theoretical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   </a:t>
            </a:r>
          </a:p>
          <a:p>
            <a:r>
              <a:rPr lang="pl-PL" altLang="pl-PL" dirty="0" err="1"/>
              <a:t>evaluated</a:t>
            </a:r>
            <a:r>
              <a:rPr lang="pl-PL" altLang="pl-PL" dirty="0"/>
              <a:t> from </a:t>
            </a:r>
            <a:r>
              <a:rPr lang="pl-PL" altLang="pl-PL" dirty="0" err="1"/>
              <a:t>Eq</a:t>
            </a:r>
            <a:r>
              <a:rPr lang="pl-PL" altLang="pl-PL" dirty="0"/>
              <a:t>. </a:t>
            </a:r>
            <a:r>
              <a:rPr lang="pl-PL" altLang="pl-PL" dirty="0" smtClean="0"/>
              <a:t>(7) </a:t>
            </a:r>
            <a:r>
              <a:rPr lang="pl-PL" altLang="pl-PL" dirty="0" err="1"/>
              <a:t>is</a:t>
            </a:r>
            <a:r>
              <a:rPr lang="pl-PL" altLang="pl-PL" dirty="0"/>
              <a:t> </a:t>
            </a:r>
            <a:r>
              <a:rPr lang="pl-PL" altLang="pl-PL" dirty="0" err="1"/>
              <a:t>also</a:t>
            </a:r>
            <a:r>
              <a:rPr lang="pl-PL" altLang="pl-PL" dirty="0"/>
              <a:t> </a:t>
            </a:r>
            <a:r>
              <a:rPr lang="pl-PL" altLang="pl-PL" dirty="0" err="1"/>
              <a:t>shown</a:t>
            </a:r>
            <a:r>
              <a:rPr lang="pl-PL" altLang="pl-PL" dirty="0"/>
              <a:t>, </a:t>
            </a:r>
            <a:r>
              <a:rPr lang="pl-PL" altLang="pl-PL" dirty="0" err="1"/>
              <a:t>respectively</a:t>
            </a:r>
            <a:r>
              <a:rPr lang="pl-PL" altLang="pl-PL" dirty="0"/>
              <a:t>.</a:t>
            </a:r>
          </a:p>
          <a:p>
            <a:endParaRPr lang="pl-PL" altLang="pl-PL" dirty="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2738"/>
              </p:ext>
            </p:extLst>
          </p:nvPr>
        </p:nvGraphicFramePr>
        <p:xfrm>
          <a:off x="2771800" y="5366544"/>
          <a:ext cx="582677" cy="34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7" name="Równanie" r:id="rId3" imgW="342751" imgH="203112" progId="Equation.3">
                  <p:embed/>
                </p:oleObj>
              </mc:Choice>
              <mc:Fallback>
                <p:oleObj name="Równanie" r:id="rId3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366544"/>
                        <a:ext cx="582677" cy="34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637184"/>
              </p:ext>
            </p:extLst>
          </p:nvPr>
        </p:nvGraphicFramePr>
        <p:xfrm>
          <a:off x="5436096" y="5360194"/>
          <a:ext cx="280427" cy="25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8" name="Równanie" r:id="rId5" imgW="164957" imgH="152268" progId="Equation.3">
                  <p:embed/>
                </p:oleObj>
              </mc:Choice>
              <mc:Fallback>
                <p:oleObj name="Równanie" r:id="rId5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360194"/>
                        <a:ext cx="280427" cy="258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583597"/>
              </p:ext>
            </p:extLst>
          </p:nvPr>
        </p:nvGraphicFramePr>
        <p:xfrm>
          <a:off x="4341813" y="5532214"/>
          <a:ext cx="230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9" name="Równanie" r:id="rId7" imgW="126890" imgH="241091" progId="Equation.3">
                  <p:embed/>
                </p:oleObj>
              </mc:Choice>
              <mc:Fallback>
                <p:oleObj name="Równanie" r:id="rId7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5532214"/>
                        <a:ext cx="230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395288" y="5876925"/>
          <a:ext cx="230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0" name="Równanie" r:id="rId9" imgW="126890" imgH="241091" progId="Equation.3">
                  <p:embed/>
                </p:oleObj>
              </mc:Choice>
              <mc:Fallback>
                <p:oleObj name="Równanie" r:id="rId9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876925"/>
                        <a:ext cx="2301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75852"/>
              </p:ext>
            </p:extLst>
          </p:nvPr>
        </p:nvGraphicFramePr>
        <p:xfrm>
          <a:off x="6732240" y="5887319"/>
          <a:ext cx="582677" cy="34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1" name="Równanie" r:id="rId10" imgW="342751" imgH="203112" progId="Equation.3">
                  <p:embed/>
                </p:oleObj>
              </mc:Choice>
              <mc:Fallback>
                <p:oleObj name="Równanie" r:id="rId10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5887319"/>
                        <a:ext cx="582677" cy="34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12" name="Picture 16" descr="wFig7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6254750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87313" y="5176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l-PL" altLang="pl-PL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31775" y="5321300"/>
            <a:ext cx="728834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dirty="0" err="1"/>
              <a:t>Numerical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   of the real part of the         matrix  </a:t>
            </a:r>
            <a:r>
              <a:rPr lang="pl-PL" altLang="pl-PL" dirty="0" err="1"/>
              <a:t>at</a:t>
            </a:r>
            <a:r>
              <a:rPr lang="pl-PL" altLang="pl-PL" dirty="0"/>
              <a:t> </a:t>
            </a:r>
            <a:r>
              <a:rPr lang="pl-PL" altLang="pl-PL" dirty="0" err="1"/>
              <a:t>different</a:t>
            </a:r>
            <a:r>
              <a:rPr lang="pl-PL" altLang="pl-PL" dirty="0"/>
              <a:t> </a:t>
            </a:r>
          </a:p>
          <a:p>
            <a:r>
              <a:rPr lang="pl-PL" altLang="pl-PL" dirty="0" err="1"/>
              <a:t>values</a:t>
            </a:r>
            <a:r>
              <a:rPr lang="pl-PL" altLang="pl-PL" dirty="0"/>
              <a:t> of the </a:t>
            </a:r>
            <a:r>
              <a:rPr lang="pl-PL" altLang="pl-PL" dirty="0" err="1"/>
              <a:t>mean</a:t>
            </a:r>
            <a:r>
              <a:rPr lang="pl-PL" altLang="pl-PL" dirty="0"/>
              <a:t> </a:t>
            </a:r>
            <a:r>
              <a:rPr lang="pl-PL" altLang="pl-PL" dirty="0" err="1"/>
              <a:t>absorption</a:t>
            </a:r>
            <a:r>
              <a:rPr lang="pl-PL" altLang="pl-PL" dirty="0"/>
              <a:t> </a:t>
            </a:r>
            <a:r>
              <a:rPr lang="pl-PL" altLang="pl-PL" dirty="0" err="1"/>
              <a:t>parameter</a:t>
            </a:r>
            <a:r>
              <a:rPr lang="pl-PL" altLang="pl-PL" dirty="0"/>
              <a:t>:        = 19.3 (open </a:t>
            </a:r>
            <a:r>
              <a:rPr lang="pl-PL" altLang="pl-PL" dirty="0" err="1"/>
              <a:t>circles</a:t>
            </a:r>
            <a:r>
              <a:rPr lang="pl-PL" altLang="pl-PL" dirty="0"/>
              <a:t>) and</a:t>
            </a:r>
          </a:p>
          <a:p>
            <a:r>
              <a:rPr lang="pl-PL" altLang="pl-PL" dirty="0"/>
              <a:t>       = 47.7 (</a:t>
            </a:r>
            <a:r>
              <a:rPr lang="pl-PL" altLang="pl-PL" dirty="0" err="1"/>
              <a:t>full</a:t>
            </a:r>
            <a:r>
              <a:rPr lang="pl-PL" altLang="pl-PL" dirty="0"/>
              <a:t> </a:t>
            </a:r>
            <a:r>
              <a:rPr lang="pl-PL" altLang="pl-PL" dirty="0" err="1"/>
              <a:t>circles</a:t>
            </a:r>
            <a:r>
              <a:rPr lang="pl-PL" altLang="pl-PL" dirty="0"/>
              <a:t>). </a:t>
            </a:r>
            <a:r>
              <a:rPr lang="pl-PL" altLang="pl-PL" dirty="0" err="1"/>
              <a:t>Each</a:t>
            </a:r>
            <a:r>
              <a:rPr lang="pl-PL" altLang="pl-PL" dirty="0"/>
              <a:t> </a:t>
            </a:r>
            <a:r>
              <a:rPr lang="pl-PL" altLang="pl-PL" dirty="0" err="1"/>
              <a:t>corresponding</a:t>
            </a:r>
            <a:r>
              <a:rPr lang="pl-PL" altLang="pl-PL" dirty="0"/>
              <a:t> </a:t>
            </a:r>
            <a:r>
              <a:rPr lang="pl-PL" altLang="pl-PL" dirty="0" err="1"/>
              <a:t>theoretical</a:t>
            </a:r>
            <a:r>
              <a:rPr lang="pl-PL" altLang="pl-PL" dirty="0"/>
              <a:t> </a:t>
            </a:r>
            <a:r>
              <a:rPr lang="pl-PL" altLang="pl-PL" dirty="0" err="1"/>
              <a:t>distribution</a:t>
            </a:r>
            <a:r>
              <a:rPr lang="pl-PL" altLang="pl-PL" dirty="0"/>
              <a:t>             </a:t>
            </a:r>
          </a:p>
          <a:p>
            <a:r>
              <a:rPr lang="pl-PL" altLang="pl-PL" dirty="0" err="1"/>
              <a:t>evaluated</a:t>
            </a:r>
            <a:r>
              <a:rPr lang="pl-PL" altLang="pl-PL" dirty="0"/>
              <a:t> from </a:t>
            </a:r>
            <a:r>
              <a:rPr lang="pl-PL" altLang="pl-PL" dirty="0" err="1"/>
              <a:t>Eq</a:t>
            </a:r>
            <a:r>
              <a:rPr lang="pl-PL" altLang="pl-PL" dirty="0"/>
              <a:t>. </a:t>
            </a:r>
            <a:r>
              <a:rPr lang="pl-PL" altLang="pl-PL" dirty="0" smtClean="0"/>
              <a:t>(7)  </a:t>
            </a:r>
            <a:r>
              <a:rPr lang="pl-PL" altLang="pl-PL" dirty="0" err="1" smtClean="0"/>
              <a:t>is</a:t>
            </a:r>
            <a:r>
              <a:rPr lang="pl-PL" altLang="pl-PL" dirty="0" smtClean="0"/>
              <a:t> </a:t>
            </a:r>
            <a:r>
              <a:rPr lang="pl-PL" altLang="pl-PL" dirty="0" err="1"/>
              <a:t>also</a:t>
            </a:r>
            <a:r>
              <a:rPr lang="pl-PL" altLang="pl-PL" dirty="0"/>
              <a:t> </a:t>
            </a:r>
            <a:r>
              <a:rPr lang="pl-PL" altLang="pl-PL" dirty="0" err="1"/>
              <a:t>shown</a:t>
            </a:r>
            <a:r>
              <a:rPr lang="pl-PL" altLang="pl-PL" dirty="0"/>
              <a:t>, </a:t>
            </a:r>
            <a:r>
              <a:rPr lang="pl-PL" altLang="pl-PL" dirty="0" err="1"/>
              <a:t>respectively</a:t>
            </a:r>
            <a:r>
              <a:rPr lang="pl-PL" altLang="pl-PL" dirty="0"/>
              <a:t>.</a:t>
            </a:r>
          </a:p>
          <a:p>
            <a:endParaRPr lang="pl-PL" altLang="pl-PL" dirty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974386"/>
              </p:ext>
            </p:extLst>
          </p:nvPr>
        </p:nvGraphicFramePr>
        <p:xfrm>
          <a:off x="2483768" y="5321300"/>
          <a:ext cx="582677" cy="34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2" name="Równanie" r:id="rId3" imgW="342751" imgH="203112" progId="Equation.3">
                  <p:embed/>
                </p:oleObj>
              </mc:Choice>
              <mc:Fallback>
                <p:oleObj name="Równanie" r:id="rId3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321300"/>
                        <a:ext cx="582677" cy="34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878036"/>
              </p:ext>
            </p:extLst>
          </p:nvPr>
        </p:nvGraphicFramePr>
        <p:xfrm>
          <a:off x="5220072" y="5360194"/>
          <a:ext cx="280427" cy="25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3" name="Równanie" r:id="rId5" imgW="164957" imgH="152268" progId="Equation.3">
                  <p:embed/>
                </p:oleObj>
              </mc:Choice>
              <mc:Fallback>
                <p:oleObj name="Równanie" r:id="rId5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360194"/>
                        <a:ext cx="280427" cy="258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658859"/>
              </p:ext>
            </p:extLst>
          </p:nvPr>
        </p:nvGraphicFramePr>
        <p:xfrm>
          <a:off x="4390662" y="5543550"/>
          <a:ext cx="230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4" name="Równanie" r:id="rId7" imgW="126890" imgH="241091" progId="Equation.3">
                  <p:embed/>
                </p:oleObj>
              </mc:Choice>
              <mc:Fallback>
                <p:oleObj name="Równanie" r:id="rId7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0662" y="5543550"/>
                        <a:ext cx="230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863760"/>
              </p:ext>
            </p:extLst>
          </p:nvPr>
        </p:nvGraphicFramePr>
        <p:xfrm>
          <a:off x="395536" y="5844064"/>
          <a:ext cx="230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5" name="Równanie" r:id="rId9" imgW="126890" imgH="241091" progId="Equation.3">
                  <p:embed/>
                </p:oleObj>
              </mc:Choice>
              <mc:Fallback>
                <p:oleObj name="Równanie" r:id="rId9" imgW="126890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844064"/>
                        <a:ext cx="2301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66919"/>
              </p:ext>
            </p:extLst>
          </p:nvPr>
        </p:nvGraphicFramePr>
        <p:xfrm>
          <a:off x="6660232" y="5887319"/>
          <a:ext cx="582677" cy="34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6" name="Równanie" r:id="rId10" imgW="342751" imgH="203112" progId="Equation.3">
                  <p:embed/>
                </p:oleObj>
              </mc:Choice>
              <mc:Fallback>
                <p:oleObj name="Równanie" r:id="rId10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5887319"/>
                        <a:ext cx="582677" cy="34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501" name="Picture 13" descr="wFig8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6250"/>
            <a:ext cx="6254750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419475" y="188913"/>
            <a:ext cx="2250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3200" dirty="0" err="1"/>
              <a:t>Conclusions</a:t>
            </a:r>
            <a:r>
              <a:rPr lang="pl-PL" altLang="pl-PL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763125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pl-PL" dirty="0"/>
              <a:t>We measured and calculated numerically distribution</a:t>
            </a:r>
            <a:r>
              <a:rPr lang="pl-PL" altLang="pl-PL" dirty="0"/>
              <a:t> of the </a:t>
            </a:r>
            <a:r>
              <a:rPr lang="pl-PL" altLang="pl-PL" dirty="0" err="1"/>
              <a:t>reflection</a:t>
            </a:r>
            <a:r>
              <a:rPr lang="pl-PL" altLang="pl-PL" dirty="0"/>
              <a:t> </a:t>
            </a:r>
            <a:endParaRPr lang="pl-PL" altLang="pl-PL" dirty="0" smtClean="0"/>
          </a:p>
          <a:p>
            <a:pPr marL="0" indent="0"/>
            <a:r>
              <a:rPr lang="pl-PL" altLang="pl-PL" dirty="0" smtClean="0"/>
              <a:t>  </a:t>
            </a:r>
            <a:r>
              <a:rPr lang="pl-PL" altLang="pl-PL" dirty="0" err="1" smtClean="0"/>
              <a:t>coefficient</a:t>
            </a:r>
            <a:r>
              <a:rPr lang="pl-PL" altLang="pl-PL" dirty="0" smtClean="0"/>
              <a:t>            and </a:t>
            </a:r>
            <a:r>
              <a:rPr lang="pl-PL" altLang="pl-PL" dirty="0"/>
              <a:t>the </a:t>
            </a:r>
            <a:r>
              <a:rPr lang="pl-PL" altLang="pl-PL" dirty="0" err="1"/>
              <a:t>distributions</a:t>
            </a:r>
            <a:r>
              <a:rPr lang="pl-PL" altLang="pl-PL" dirty="0"/>
              <a:t> </a:t>
            </a:r>
            <a:r>
              <a:rPr lang="en-US" altLang="pl-PL" dirty="0"/>
              <a:t> </a:t>
            </a:r>
            <a:r>
              <a:rPr lang="en-US" altLang="pl-PL" dirty="0" smtClean="0"/>
              <a:t> </a:t>
            </a:r>
            <a:r>
              <a:rPr lang="pl-PL" altLang="pl-PL" dirty="0" smtClean="0"/>
              <a:t>         </a:t>
            </a:r>
            <a:r>
              <a:rPr lang="en-US" altLang="pl-PL" dirty="0" smtClean="0"/>
              <a:t>and</a:t>
            </a:r>
            <a:r>
              <a:rPr lang="pl-PL" altLang="pl-PL" dirty="0" smtClean="0"/>
              <a:t>      </a:t>
            </a:r>
            <a:r>
              <a:rPr lang="en-US" altLang="pl-PL" dirty="0" smtClean="0"/>
              <a:t> </a:t>
            </a:r>
            <a:r>
              <a:rPr lang="pl-PL" altLang="pl-PL" dirty="0"/>
              <a:t> </a:t>
            </a:r>
            <a:r>
              <a:rPr lang="pl-PL" altLang="pl-PL" dirty="0" smtClean="0"/>
              <a:t>    </a:t>
            </a:r>
            <a:r>
              <a:rPr lang="en-US" altLang="pl-PL" dirty="0" smtClean="0"/>
              <a:t>of </a:t>
            </a:r>
            <a:r>
              <a:rPr lang="pl-PL" altLang="pl-PL" dirty="0" smtClean="0"/>
              <a:t> </a:t>
            </a:r>
            <a:r>
              <a:rPr lang="en-US" altLang="pl-PL" dirty="0"/>
              <a:t>imaginary </a:t>
            </a:r>
            <a:endParaRPr lang="pl-PL" altLang="pl-PL" dirty="0" smtClean="0"/>
          </a:p>
          <a:p>
            <a:pPr marL="0" indent="0"/>
            <a:r>
              <a:rPr lang="pl-PL" altLang="pl-PL" dirty="0" smtClean="0"/>
              <a:t>  </a:t>
            </a:r>
            <a:r>
              <a:rPr lang="en-US" altLang="pl-PL" dirty="0" smtClean="0"/>
              <a:t>and </a:t>
            </a:r>
            <a:r>
              <a:rPr lang="en-US" altLang="pl-PL" dirty="0"/>
              <a:t>real parts </a:t>
            </a:r>
            <a:r>
              <a:rPr lang="en-US" altLang="pl-PL" dirty="0" smtClean="0"/>
              <a:t>of </a:t>
            </a:r>
            <a:r>
              <a:rPr lang="en-US" altLang="pl-PL" dirty="0"/>
              <a:t>Wigner's </a:t>
            </a:r>
            <a:r>
              <a:rPr lang="en-US" altLang="pl-PL" dirty="0" smtClean="0"/>
              <a:t>reaction </a:t>
            </a:r>
            <a:r>
              <a:rPr lang="en-US" altLang="pl-PL" dirty="0"/>
              <a:t>matrix for irregular </a:t>
            </a:r>
            <a:r>
              <a:rPr lang="pl-PL" altLang="pl-PL" dirty="0" err="1"/>
              <a:t>fully</a:t>
            </a:r>
            <a:r>
              <a:rPr lang="pl-PL" altLang="pl-PL" dirty="0"/>
              <a:t> </a:t>
            </a:r>
            <a:r>
              <a:rPr lang="pl-PL" altLang="pl-PL" dirty="0" err="1"/>
              <a:t>connected</a:t>
            </a:r>
            <a:r>
              <a:rPr lang="pl-PL" altLang="pl-PL" dirty="0"/>
              <a:t> </a:t>
            </a:r>
            <a:endParaRPr lang="pl-PL" altLang="pl-PL" dirty="0" smtClean="0"/>
          </a:p>
          <a:p>
            <a:pPr marL="0" indent="0"/>
            <a:r>
              <a:rPr lang="pl-PL" altLang="pl-PL" dirty="0"/>
              <a:t> 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hexagon</a:t>
            </a:r>
            <a:r>
              <a:rPr lang="en-US" altLang="pl-PL" dirty="0" smtClean="0"/>
              <a:t> </a:t>
            </a:r>
            <a:r>
              <a:rPr lang="pl-PL" altLang="pl-PL" dirty="0"/>
              <a:t>networks </a:t>
            </a:r>
            <a:r>
              <a:rPr lang="pl-PL" altLang="pl-PL" dirty="0" smtClean="0"/>
              <a:t>and </a:t>
            </a:r>
            <a:r>
              <a:rPr lang="en-US" altLang="pl-PL" dirty="0"/>
              <a:t>graphs</a:t>
            </a:r>
            <a:r>
              <a:rPr lang="pl-PL" altLang="pl-PL" dirty="0"/>
              <a:t> </a:t>
            </a:r>
            <a:r>
              <a:rPr lang="pl-PL" altLang="pl-PL" dirty="0" smtClean="0"/>
              <a:t>in </a:t>
            </a:r>
            <a:r>
              <a:rPr lang="pl-PL" altLang="pl-PL" dirty="0"/>
              <a:t>the </a:t>
            </a:r>
            <a:r>
              <a:rPr lang="pl-PL" altLang="pl-PL" dirty="0" err="1"/>
              <a:t>presence</a:t>
            </a:r>
            <a:r>
              <a:rPr lang="pl-PL" altLang="pl-PL" dirty="0"/>
              <a:t> of </a:t>
            </a:r>
            <a:r>
              <a:rPr lang="pl-PL" altLang="pl-PL" dirty="0" err="1"/>
              <a:t>strong</a:t>
            </a:r>
            <a:r>
              <a:rPr lang="pl-PL" altLang="pl-PL" dirty="0"/>
              <a:t> </a:t>
            </a:r>
            <a:r>
              <a:rPr lang="pl-PL" altLang="pl-PL" dirty="0" err="1"/>
              <a:t>absorption</a:t>
            </a:r>
            <a:r>
              <a:rPr lang="en-US" altLang="pl-PL" dirty="0"/>
              <a:t>. </a:t>
            </a:r>
            <a:endParaRPr lang="pl-PL" altLang="pl-PL" dirty="0" smtClean="0"/>
          </a:p>
          <a:p>
            <a:endParaRPr lang="pl-PL" alt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pl-PL" dirty="0" smtClean="0">
                <a:solidFill>
                  <a:srgbClr val="FF0000"/>
                </a:solidFill>
              </a:rPr>
              <a:t>In </a:t>
            </a:r>
            <a:r>
              <a:rPr lang="en-US" altLang="pl-PL" dirty="0">
                <a:solidFill>
                  <a:srgbClr val="FF0000"/>
                </a:solidFill>
              </a:rPr>
              <a:t>the numerical </a:t>
            </a:r>
            <a:r>
              <a:rPr lang="en-US" altLang="pl-PL" dirty="0" smtClean="0">
                <a:solidFill>
                  <a:srgbClr val="FF0000"/>
                </a:solidFill>
              </a:rPr>
              <a:t>calculations</a:t>
            </a:r>
            <a:r>
              <a:rPr lang="pl-PL" altLang="pl-PL" dirty="0" smtClean="0">
                <a:solidFill>
                  <a:srgbClr val="FF0000"/>
                </a:solidFill>
              </a:rPr>
              <a:t> </a:t>
            </a:r>
            <a:r>
              <a:rPr lang="en-US" altLang="pl-PL" dirty="0" smtClean="0">
                <a:solidFill>
                  <a:srgbClr val="FF0000"/>
                </a:solidFill>
              </a:rPr>
              <a:t>absorption in attenuator</a:t>
            </a:r>
            <a:r>
              <a:rPr lang="pl-PL" altLang="pl-PL" dirty="0" smtClean="0">
                <a:solidFill>
                  <a:srgbClr val="FF0000"/>
                </a:solidFill>
              </a:rPr>
              <a:t>s</a:t>
            </a:r>
            <a:r>
              <a:rPr lang="en-US" altLang="pl-PL" dirty="0" smtClean="0">
                <a:solidFill>
                  <a:srgbClr val="FF0000"/>
                </a:solidFill>
              </a:rPr>
              <a:t>  </a:t>
            </a:r>
            <a:r>
              <a:rPr lang="en-US" altLang="pl-PL" dirty="0">
                <a:solidFill>
                  <a:srgbClr val="FF0000"/>
                </a:solidFill>
              </a:rPr>
              <a:t>was modeled </a:t>
            </a:r>
            <a:endParaRPr lang="pl-PL" altLang="pl-PL" dirty="0" smtClean="0">
              <a:solidFill>
                <a:srgbClr val="FF0000"/>
              </a:solidFill>
            </a:endParaRPr>
          </a:p>
          <a:p>
            <a:pPr marL="0" indent="0"/>
            <a:r>
              <a:rPr lang="pl-PL" altLang="pl-PL" dirty="0" smtClean="0">
                <a:solidFill>
                  <a:srgbClr val="FF0000"/>
                </a:solidFill>
              </a:rPr>
              <a:t>  </a:t>
            </a:r>
            <a:r>
              <a:rPr lang="en-US" altLang="pl-PL" dirty="0" smtClean="0">
                <a:solidFill>
                  <a:srgbClr val="FF0000"/>
                </a:solidFill>
              </a:rPr>
              <a:t>by </a:t>
            </a:r>
            <a:r>
              <a:rPr lang="pl-PL" altLang="pl-PL" dirty="0" err="1" smtClean="0">
                <a:solidFill>
                  <a:srgbClr val="FF0000"/>
                </a:solidFill>
              </a:rPr>
              <a:t>an</a:t>
            </a:r>
            <a:r>
              <a:rPr lang="pl-PL" altLang="pl-PL" dirty="0" smtClean="0">
                <a:solidFill>
                  <a:srgbClr val="FF0000"/>
                </a:solidFill>
              </a:rPr>
              <a:t> </a:t>
            </a:r>
            <a:r>
              <a:rPr lang="en-US" altLang="pl-PL" dirty="0" smtClean="0">
                <a:solidFill>
                  <a:srgbClr val="FF0000"/>
                </a:solidFill>
              </a:rPr>
              <a:t>optical potential.</a:t>
            </a:r>
            <a:endParaRPr lang="en-US" altLang="pl-PL" dirty="0">
              <a:solidFill>
                <a:srgbClr val="FF0000"/>
              </a:solidFill>
            </a:endParaRPr>
          </a:p>
          <a:p>
            <a:endParaRPr lang="pl-PL" alt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pl-PL" dirty="0" smtClean="0"/>
              <a:t>We </a:t>
            </a:r>
            <a:r>
              <a:rPr lang="en-US" altLang="pl-PL" dirty="0"/>
              <a:t>showed that the experimental and numerical results for </a:t>
            </a:r>
            <a:r>
              <a:rPr lang="pl-PL" altLang="pl-PL" dirty="0"/>
              <a:t> </a:t>
            </a:r>
            <a:r>
              <a:rPr lang="pl-PL" altLang="pl-PL" dirty="0" smtClean="0"/>
              <a:t>         , </a:t>
            </a:r>
          </a:p>
          <a:p>
            <a:pPr marL="0" indent="0"/>
            <a:r>
              <a:rPr lang="pl-PL" altLang="pl-PL" dirty="0"/>
              <a:t> </a:t>
            </a:r>
            <a:r>
              <a:rPr lang="pl-PL" altLang="pl-PL" dirty="0" smtClean="0"/>
              <a:t>            and</a:t>
            </a:r>
            <a:r>
              <a:rPr lang="en-US" altLang="pl-PL" dirty="0" smtClean="0"/>
              <a:t> </a:t>
            </a:r>
            <a:r>
              <a:rPr lang="pl-PL" altLang="pl-PL" dirty="0" smtClean="0"/>
              <a:t>            </a:t>
            </a:r>
            <a:r>
              <a:rPr lang="en-US" altLang="pl-PL" dirty="0" smtClean="0"/>
              <a:t>are </a:t>
            </a:r>
            <a:r>
              <a:rPr lang="en-US" altLang="pl-PL" dirty="0"/>
              <a:t>in good </a:t>
            </a:r>
            <a:r>
              <a:rPr lang="pl-PL" altLang="pl-PL" dirty="0" err="1"/>
              <a:t>overall</a:t>
            </a:r>
            <a:r>
              <a:rPr lang="pl-PL" altLang="pl-PL" dirty="0"/>
              <a:t> </a:t>
            </a:r>
            <a:r>
              <a:rPr lang="en-US" altLang="pl-PL" dirty="0"/>
              <a:t>agreement with the theoretical </a:t>
            </a:r>
            <a:endParaRPr lang="pl-PL" altLang="pl-PL" dirty="0" smtClean="0"/>
          </a:p>
          <a:p>
            <a:pPr marL="0" indent="0"/>
            <a:r>
              <a:rPr lang="pl-PL" altLang="pl-PL" dirty="0"/>
              <a:t> </a:t>
            </a:r>
            <a:r>
              <a:rPr lang="pl-PL" altLang="pl-PL" dirty="0" smtClean="0"/>
              <a:t>  </a:t>
            </a:r>
            <a:r>
              <a:rPr lang="en-US" altLang="pl-PL" dirty="0" smtClean="0"/>
              <a:t>predictions</a:t>
            </a:r>
            <a:r>
              <a:rPr lang="en-US" altLang="pl-PL" dirty="0"/>
              <a:t>.</a:t>
            </a:r>
            <a:endParaRPr lang="pl-PL" altLang="pl-PL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650589"/>
              </p:ext>
            </p:extLst>
          </p:nvPr>
        </p:nvGraphicFramePr>
        <p:xfrm>
          <a:off x="1835696" y="3546000"/>
          <a:ext cx="6048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9" name="Równanie" r:id="rId3" imgW="342751" imgH="203112" progId="Equation.3">
                  <p:embed/>
                </p:oleObj>
              </mc:Choice>
              <mc:Fallback>
                <p:oleObj name="Równanie" r:id="rId3" imgW="342751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546000"/>
                        <a:ext cx="6048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673079"/>
              </p:ext>
            </p:extLst>
          </p:nvPr>
        </p:nvGraphicFramePr>
        <p:xfrm>
          <a:off x="612000" y="3546000"/>
          <a:ext cx="57626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0" name="Równanie" r:id="rId5" imgW="330057" imgH="203112" progId="Equation.3">
                  <p:embed/>
                </p:oleObj>
              </mc:Choice>
              <mc:Fallback>
                <p:oleObj name="Równanie" r:id="rId5" imgW="330057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00" y="3546000"/>
                        <a:ext cx="576262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555695"/>
              </p:ext>
            </p:extLst>
          </p:nvPr>
        </p:nvGraphicFramePr>
        <p:xfrm>
          <a:off x="1691680" y="1340768"/>
          <a:ext cx="6445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1" name="Równanie" r:id="rId7" imgW="368140" imgH="203112" progId="Equation.3">
                  <p:embed/>
                </p:oleObj>
              </mc:Choice>
              <mc:Fallback>
                <p:oleObj name="Równanie" r:id="rId7" imgW="368140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340768"/>
                        <a:ext cx="6445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73378"/>
              </p:ext>
            </p:extLst>
          </p:nvPr>
        </p:nvGraphicFramePr>
        <p:xfrm>
          <a:off x="4506277" y="1340768"/>
          <a:ext cx="5762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2" name="Równanie" r:id="rId9" imgW="330057" imgH="203112" progId="Equation.3">
                  <p:embed/>
                </p:oleObj>
              </mc:Choice>
              <mc:Fallback>
                <p:oleObj name="Równanie" r:id="rId9" imgW="330057" imgH="203112" progId="Equation.3">
                  <p:embed/>
                  <p:pic>
                    <p:nvPicPr>
                      <p:cNvPr id="0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277" y="1340768"/>
                        <a:ext cx="5762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010451"/>
              </p:ext>
            </p:extLst>
          </p:nvPr>
        </p:nvGraphicFramePr>
        <p:xfrm>
          <a:off x="5670412" y="1340768"/>
          <a:ext cx="6048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3" name="Równanie" r:id="rId10" imgW="342751" imgH="203112" progId="Equation.3">
                  <p:embed/>
                </p:oleObj>
              </mc:Choice>
              <mc:Fallback>
                <p:oleObj name="Równanie" r:id="rId10" imgW="342751" imgH="203112" progId="Equation.3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412" y="1340768"/>
                        <a:ext cx="6048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37510"/>
              </p:ext>
            </p:extLst>
          </p:nvPr>
        </p:nvGraphicFramePr>
        <p:xfrm>
          <a:off x="6876256" y="3276000"/>
          <a:ext cx="6445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4" name="Równanie" r:id="rId11" imgW="368140" imgH="203112" progId="Equation.3">
                  <p:embed/>
                </p:oleObj>
              </mc:Choice>
              <mc:Fallback>
                <p:oleObj name="Równanie" r:id="rId11" imgW="368140" imgH="203112" progId="Equation.3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276000"/>
                        <a:ext cx="6445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620089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Experimental Setup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8" name="Obraz 7" descr="Widmo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3561" y="2321838"/>
            <a:ext cx="5129160" cy="3347452"/>
          </a:xfrm>
          <a:prstGeom prst="rect">
            <a:avLst/>
          </a:prstGeom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059832" y="6093296"/>
            <a:ext cx="3962400" cy="457200"/>
          </a:xfrm>
        </p:spPr>
        <p:txBody>
          <a:bodyPr/>
          <a:lstStyle/>
          <a:p>
            <a:r>
              <a:rPr lang="en-US" b="1" dirty="0"/>
              <a:t>Chaos, and what it can reveal</a:t>
            </a:r>
            <a:r>
              <a:rPr lang="pl-PL" b="1" dirty="0"/>
              <a:t>, May 11, 2017</a:t>
            </a:r>
            <a:endParaRPr lang="en-US" b="1" dirty="0"/>
          </a:p>
        </p:txBody>
      </p:sp>
      <p:pic>
        <p:nvPicPr>
          <p:cNvPr id="18463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6" y="2204864"/>
            <a:ext cx="3476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37853" y="404664"/>
            <a:ext cx="814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FF0000"/>
                </a:solidFill>
              </a:rPr>
              <a:t>Missing </a:t>
            </a:r>
            <a:r>
              <a:rPr lang="pl-PL" sz="3200" dirty="0" err="1">
                <a:solidFill>
                  <a:srgbClr val="FF0000"/>
                </a:solidFill>
              </a:rPr>
              <a:t>level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3200" dirty="0" err="1">
                <a:solidFill>
                  <a:srgbClr val="FF0000"/>
                </a:solidFill>
              </a:rPr>
              <a:t>statistics</a:t>
            </a:r>
            <a:r>
              <a:rPr lang="pl-PL" sz="3200" dirty="0">
                <a:solidFill>
                  <a:srgbClr val="FF0000"/>
                </a:solidFill>
              </a:rPr>
              <a:t> of </a:t>
            </a:r>
            <a:r>
              <a:rPr lang="pl-PL" sz="3200" dirty="0" err="1">
                <a:solidFill>
                  <a:srgbClr val="FF0000"/>
                </a:solidFill>
              </a:rPr>
              <a:t>microwave</a:t>
            </a:r>
            <a:r>
              <a:rPr lang="pl-PL" sz="3200" dirty="0">
                <a:solidFill>
                  <a:srgbClr val="FF0000"/>
                </a:solidFill>
              </a:rPr>
              <a:t> networks with </a:t>
            </a:r>
            <a:r>
              <a:rPr lang="pl-PL" sz="3200" dirty="0" err="1">
                <a:solidFill>
                  <a:srgbClr val="FF0000"/>
                </a:solidFill>
              </a:rPr>
              <a:t>violated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3200" dirty="0" err="1">
                <a:solidFill>
                  <a:srgbClr val="FF0000"/>
                </a:solidFill>
              </a:rPr>
              <a:t>time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3200" dirty="0" err="1">
                <a:solidFill>
                  <a:srgbClr val="FF0000"/>
                </a:solidFill>
              </a:rPr>
              <a:t>reversal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3200" dirty="0" err="1">
                <a:solidFill>
                  <a:srgbClr val="FF0000"/>
                </a:solidFill>
              </a:rPr>
              <a:t>symmetry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323528" y="188640"/>
            <a:ext cx="85010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latin typeface="Calibri" pitchFamily="34" charset="0"/>
              </a:rPr>
              <a:t>The</a:t>
            </a:r>
            <a:r>
              <a:rPr lang="pl-PL" sz="3200" b="1" dirty="0">
                <a:latin typeface="Calibri" pitchFamily="34" charset="0"/>
              </a:rPr>
              <a:t> </a:t>
            </a:r>
            <a:r>
              <a:rPr lang="pl-PL" sz="3200" b="1" dirty="0" err="1">
                <a:latin typeface="Calibri" pitchFamily="34" charset="0"/>
              </a:rPr>
              <a:t>level</a:t>
            </a:r>
            <a:r>
              <a:rPr lang="pl-PL" sz="3200" b="1" dirty="0">
                <a:latin typeface="Calibri" pitchFamily="34" charset="0"/>
              </a:rPr>
              <a:t> </a:t>
            </a:r>
            <a:r>
              <a:rPr lang="pl-PL" sz="3200" b="1" dirty="0" err="1">
                <a:latin typeface="Calibri" pitchFamily="34" charset="0"/>
              </a:rPr>
              <a:t>spacing</a:t>
            </a:r>
            <a:r>
              <a:rPr lang="pl-PL" sz="3200" b="1" dirty="0">
                <a:latin typeface="Calibri" pitchFamily="34" charset="0"/>
              </a:rPr>
              <a:t> </a:t>
            </a:r>
            <a:r>
              <a:rPr lang="pl-PL" sz="3200" b="1" dirty="0" err="1">
                <a:latin typeface="Calibri" pitchFamily="34" charset="0"/>
              </a:rPr>
              <a:t>distribution</a:t>
            </a:r>
            <a:endParaRPr lang="pl-PL" sz="3200" b="1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atin typeface="Calibri" pitchFamily="34" charset="0"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040000" y="900000"/>
            <a:ext cx="378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spaces between the near</a:t>
            </a:r>
            <a:r>
              <a:rPr lang="pl-PL" sz="2000" dirty="0" smtClean="0">
                <a:latin typeface="+mj-lt"/>
              </a:rPr>
              <a:t>e</a:t>
            </a:r>
            <a:r>
              <a:rPr lang="en-US" sz="2000" dirty="0" err="1" smtClean="0">
                <a:latin typeface="+mj-lt"/>
              </a:rPr>
              <a:t>st</a:t>
            </a:r>
            <a:r>
              <a:rPr lang="en-US" sz="2000" dirty="0" smtClean="0">
                <a:latin typeface="+mj-lt"/>
              </a:rPr>
              <a:t> neighbors: 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5218113" y="1690688"/>
          <a:ext cx="2882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3" name="Równanie" r:id="rId4" imgW="1612900" imgH="228600" progId="Equation.3">
                  <p:embed/>
                </p:oleObj>
              </mc:Choice>
              <mc:Fallback>
                <p:oleObj name="Równanie" r:id="rId4" imgW="1612900" imgH="228600" progId="Equation.3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1690688"/>
                        <a:ext cx="2882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076000" y="2232000"/>
            <a:ext cx="3096344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>
                <a:latin typeface="+mj-lt"/>
              </a:rPr>
              <a:t>where: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5949950" y="2247900"/>
          <a:ext cx="15097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4" name="Równanie" r:id="rId6" imgW="965200" imgH="254000" progId="Equation.3">
                  <p:embed/>
                </p:oleObj>
              </mc:Choice>
              <mc:Fallback>
                <p:oleObj name="Równanie" r:id="rId6" imgW="965200" imgH="254000" progId="Equation.3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2247900"/>
                        <a:ext cx="15097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2" name="Obraz 11" descr="Widm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33" y="908721"/>
            <a:ext cx="4319293" cy="2879529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5040000" y="34920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For </a:t>
            </a:r>
            <a:r>
              <a:rPr lang="pl-PL" dirty="0" err="1" smtClean="0"/>
              <a:t>integrable</a:t>
            </a:r>
            <a:r>
              <a:rPr lang="pl-PL" dirty="0" smtClean="0"/>
              <a:t> </a:t>
            </a:r>
            <a:r>
              <a:rPr lang="pl-PL" dirty="0" err="1" smtClean="0"/>
              <a:t>systems</a:t>
            </a:r>
            <a:r>
              <a:rPr lang="pl-PL" dirty="0" smtClean="0"/>
              <a:t>:</a:t>
            </a:r>
            <a:endParaRPr lang="pl-PL" dirty="0"/>
          </a:p>
        </p:txBody>
      </p:sp>
      <p:graphicFrame>
        <p:nvGraphicFramePr>
          <p:cNvPr id="14" name="Obiekt 13"/>
          <p:cNvGraphicFramePr>
            <a:graphicFrameLocks noChangeAspect="1"/>
          </p:cNvGraphicFramePr>
          <p:nvPr/>
        </p:nvGraphicFramePr>
        <p:xfrm>
          <a:off x="5073650" y="3886200"/>
          <a:ext cx="16129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5" name="Równanie" r:id="rId9" imgW="964781" imgH="215806" progId="Equation.3">
                  <p:embed/>
                </p:oleObj>
              </mc:Choice>
              <mc:Fallback>
                <p:oleObj name="Równanie" r:id="rId9" imgW="964781" imgH="215806" progId="Equation.3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886200"/>
                        <a:ext cx="16129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Obraz 14" descr="PsT.jp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999" y="3645024"/>
            <a:ext cx="4320000" cy="3040089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5040000" y="432000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For GOE </a:t>
            </a:r>
            <a:r>
              <a:rPr lang="pl-PL" dirty="0" err="1" smtClean="0"/>
              <a:t>systems</a:t>
            </a:r>
            <a:r>
              <a:rPr lang="pl-PL" dirty="0" smtClean="0"/>
              <a:t>:</a:t>
            </a:r>
            <a:endParaRPr lang="pl-PL" dirty="0"/>
          </a:p>
        </p:txBody>
      </p:sp>
      <p:graphicFrame>
        <p:nvGraphicFramePr>
          <p:cNvPr id="17" name="Obiekt 16"/>
          <p:cNvGraphicFramePr>
            <a:graphicFrameLocks noChangeAspect="1"/>
          </p:cNvGraphicFramePr>
          <p:nvPr/>
        </p:nvGraphicFramePr>
        <p:xfrm>
          <a:off x="5073650" y="4605338"/>
          <a:ext cx="241458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6" name="Równanie" r:id="rId12" imgW="1447800" imgH="431800" progId="Equation.3">
                  <p:embed/>
                </p:oleObj>
              </mc:Choice>
              <mc:Fallback>
                <p:oleObj name="Równanie" r:id="rId12" imgW="1447800" imgH="431800" progId="Equation.3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4605338"/>
                        <a:ext cx="2414588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5040000" y="529200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For GUE </a:t>
            </a:r>
            <a:r>
              <a:rPr lang="pl-PL" dirty="0" err="1" smtClean="0"/>
              <a:t>systems</a:t>
            </a:r>
            <a:r>
              <a:rPr lang="pl-PL" dirty="0" smtClean="0"/>
              <a:t>:</a:t>
            </a:r>
            <a:endParaRPr lang="pl-PL" dirty="0"/>
          </a:p>
        </p:txBody>
      </p:sp>
      <p:graphicFrame>
        <p:nvGraphicFramePr>
          <p:cNvPr id="19" name="Obiekt 18"/>
          <p:cNvGraphicFramePr>
            <a:graphicFrameLocks noChangeAspect="1"/>
          </p:cNvGraphicFramePr>
          <p:nvPr/>
        </p:nvGraphicFramePr>
        <p:xfrm>
          <a:off x="5148263" y="5684838"/>
          <a:ext cx="26241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7" name="Równanie" r:id="rId14" imgW="1574800" imgH="431800" progId="Equation.3">
                  <p:embed/>
                </p:oleObj>
              </mc:Choice>
              <mc:Fallback>
                <p:oleObj name="Równanie" r:id="rId14" imgW="1574800" imgH="431800" progId="Equation.3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684838"/>
                        <a:ext cx="262413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ole tekstowe 20"/>
          <p:cNvSpPr txBox="1"/>
          <p:nvPr/>
        </p:nvSpPr>
        <p:spPr>
          <a:xfrm>
            <a:off x="5004048" y="2708920"/>
            <a:ext cx="41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all levels in the investigated energy range are known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116632"/>
            <a:ext cx="990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        </a:t>
            </a:r>
            <a:r>
              <a:rPr lang="pl-PL" sz="2400" b="1" dirty="0" err="1" smtClean="0"/>
              <a:t>Long-range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correlations</a:t>
            </a:r>
            <a:r>
              <a:rPr lang="pl-PL" sz="2400" b="1" dirty="0" smtClean="0"/>
              <a:t>:                                                  </a:t>
            </a:r>
            <a:endParaRPr lang="pl-PL" sz="2400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86047"/>
              </p:ext>
            </p:extLst>
          </p:nvPr>
        </p:nvGraphicFramePr>
        <p:xfrm>
          <a:off x="1331640" y="4073522"/>
          <a:ext cx="27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71" name="Równanie" r:id="rId3" imgW="1854000" imgH="457200" progId="Equation.3">
                  <p:embed/>
                </p:oleObj>
              </mc:Choice>
              <mc:Fallback>
                <p:oleObj name="Równanie" r:id="rId3" imgW="1854000" imgH="45720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073522"/>
                        <a:ext cx="2781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28572"/>
              </p:ext>
            </p:extLst>
          </p:nvPr>
        </p:nvGraphicFramePr>
        <p:xfrm>
          <a:off x="5228327" y="4056133"/>
          <a:ext cx="291438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72" name="Równanie" r:id="rId5" imgW="1942920" imgH="457200" progId="Equation.3">
                  <p:embed/>
                </p:oleObj>
              </mc:Choice>
              <mc:Fallback>
                <p:oleObj name="Równanie" r:id="rId5" imgW="1942920" imgH="457200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327" y="4056133"/>
                        <a:ext cx="291438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83568" y="474124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smtClean="0">
                <a:latin typeface="+mj-lt"/>
              </a:rPr>
              <a:t>where: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73" name="Równanie" r:id="rId7" imgW="114151" imgH="215619" progId="Equation.3">
                  <p:embed/>
                </p:oleObj>
              </mc:Choice>
              <mc:Fallback>
                <p:oleObj name="Równanie" r:id="rId7" imgW="114151" imgH="215619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583696" y="5733256"/>
            <a:ext cx="439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O. </a:t>
            </a:r>
            <a:r>
              <a:rPr lang="en-US" sz="1400" dirty="0" err="1" smtClean="0"/>
              <a:t>Bohigas</a:t>
            </a:r>
            <a:r>
              <a:rPr lang="en-US" sz="1400" dirty="0" smtClean="0"/>
              <a:t> and M. P. </a:t>
            </a:r>
            <a:r>
              <a:rPr lang="en-US" sz="1400" dirty="0" err="1" smtClean="0"/>
              <a:t>Pato</a:t>
            </a:r>
            <a:r>
              <a:rPr lang="en-US" sz="1400" dirty="0" smtClean="0"/>
              <a:t>, </a:t>
            </a:r>
            <a:r>
              <a:rPr lang="pl-PL" sz="1400" dirty="0" smtClean="0"/>
              <a:t> </a:t>
            </a:r>
            <a:r>
              <a:rPr lang="en-US" sz="1400" dirty="0" smtClean="0"/>
              <a:t>Phys</a:t>
            </a:r>
            <a:r>
              <a:rPr lang="en-US" sz="1400" dirty="0" smtClean="0"/>
              <a:t>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B </a:t>
            </a:r>
            <a:r>
              <a:rPr lang="en-US" sz="1400" b="1" dirty="0" smtClean="0"/>
              <a:t>595</a:t>
            </a:r>
            <a:r>
              <a:rPr lang="en-US" sz="1400" dirty="0" smtClean="0"/>
              <a:t>, 171</a:t>
            </a:r>
            <a:r>
              <a:rPr lang="pl-PL" sz="1400" dirty="0" smtClean="0"/>
              <a:t> (2004).</a:t>
            </a:r>
            <a:endParaRPr lang="pl-PL" sz="1400" dirty="0"/>
          </a:p>
        </p:txBody>
      </p:sp>
      <p:sp>
        <p:nvSpPr>
          <p:cNvPr id="13" name="Symbol zastępczy stopki 12"/>
          <p:cNvSpPr>
            <a:spLocks noGrp="1"/>
          </p:cNvSpPr>
          <p:nvPr>
            <p:ph type="ftr" sz="quarter" idx="11"/>
          </p:nvPr>
        </p:nvSpPr>
        <p:spPr>
          <a:xfrm>
            <a:off x="3065636" y="6165304"/>
            <a:ext cx="3962400" cy="457200"/>
          </a:xfrm>
        </p:spPr>
        <p:txBody>
          <a:bodyPr/>
          <a:lstStyle/>
          <a:p>
            <a:r>
              <a:rPr lang="en-US" b="1" dirty="0"/>
              <a:t>Chaos, and what it can reveal</a:t>
            </a:r>
            <a:r>
              <a:rPr lang="pl-PL" b="1" dirty="0"/>
              <a:t>, May 11, 2017</a:t>
            </a:r>
            <a:endParaRPr lang="en-US" b="1" dirty="0"/>
          </a:p>
        </p:txBody>
      </p:sp>
      <p:pic>
        <p:nvPicPr>
          <p:cNvPr id="14" name="Obraz 13" descr="Graph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0000" y="1151999"/>
            <a:ext cx="4155034" cy="2904134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2425328" y="4695602"/>
            <a:ext cx="524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i</a:t>
            </a:r>
            <a:r>
              <a:rPr lang="pl-PL" sz="1400" dirty="0" err="1" smtClean="0"/>
              <a:t>s</a:t>
            </a:r>
            <a:r>
              <a:rPr lang="pl-PL" sz="1400" dirty="0" smtClean="0"/>
              <a:t> </a:t>
            </a:r>
            <a:r>
              <a:rPr lang="pl-PL" sz="1400" dirty="0" smtClean="0"/>
              <a:t>the </a:t>
            </a:r>
            <a:r>
              <a:rPr lang="en-US" sz="1400" dirty="0" smtClean="0"/>
              <a:t>parameter describing</a:t>
            </a:r>
            <a:r>
              <a:rPr lang="pl-PL" sz="1400" dirty="0" smtClean="0"/>
              <a:t> </a:t>
            </a:r>
            <a:r>
              <a:rPr lang="en-US" sz="1400" dirty="0" smtClean="0"/>
              <a:t>the fraction of the observed </a:t>
            </a:r>
            <a:r>
              <a:rPr lang="en-US" sz="1400" dirty="0" smtClean="0"/>
              <a:t>levels</a:t>
            </a:r>
            <a:r>
              <a:rPr lang="pl-PL" sz="1400" dirty="0" smtClean="0"/>
              <a:t>.            </a:t>
            </a:r>
            <a:r>
              <a:rPr lang="pl-PL" sz="2000" dirty="0" smtClean="0"/>
              <a:t>                     </a:t>
            </a:r>
            <a:endParaRPr lang="en-US" sz="2000" dirty="0" smtClean="0"/>
          </a:p>
        </p:txBody>
      </p:sp>
      <p:graphicFrame>
        <p:nvGraphicFramePr>
          <p:cNvPr id="110785" name="Object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686215"/>
              </p:ext>
            </p:extLst>
          </p:nvPr>
        </p:nvGraphicFramePr>
        <p:xfrm>
          <a:off x="1619672" y="4783425"/>
          <a:ext cx="7953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74" name="Równanie" r:id="rId10" imgW="545760" imgH="203040" progId="Equation.3">
                  <p:embed/>
                </p:oleObj>
              </mc:Choice>
              <mc:Fallback>
                <p:oleObj name="Równanie" r:id="rId10" imgW="545760" imgH="203040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83425"/>
                        <a:ext cx="795338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786" name="Object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32383"/>
              </p:ext>
            </p:extLst>
          </p:nvPr>
        </p:nvGraphicFramePr>
        <p:xfrm>
          <a:off x="1612269" y="5229200"/>
          <a:ext cx="51408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75" name="Równanie" r:id="rId12" imgW="342720" imgH="203040" progId="Equation.3">
                  <p:embed/>
                </p:oleObj>
              </mc:Choice>
              <mc:Fallback>
                <p:oleObj name="Równanie" r:id="rId12" imgW="342720" imgH="203040" progId="Equation.3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269" y="5229200"/>
                        <a:ext cx="514080" cy="30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Obraz 20" descr="Delta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08000" y="1152000"/>
            <a:ext cx="4155034" cy="2904134"/>
          </a:xfrm>
          <a:prstGeom prst="rect">
            <a:avLst/>
          </a:prstGeom>
        </p:spPr>
      </p:pic>
      <p:graphicFrame>
        <p:nvGraphicFramePr>
          <p:cNvPr id="22" name="Obiekt 21"/>
          <p:cNvGraphicFramePr>
            <a:graphicFrameLocks noChangeAspect="1"/>
          </p:cNvGraphicFramePr>
          <p:nvPr/>
        </p:nvGraphicFramePr>
        <p:xfrm>
          <a:off x="4030663" y="520700"/>
          <a:ext cx="7699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76" name="Równanie" r:id="rId15" imgW="393480" imgH="228600" progId="Equation.3">
                  <p:embed/>
                </p:oleObj>
              </mc:Choice>
              <mc:Fallback>
                <p:oleObj name="Równanie" r:id="rId15" imgW="393480" imgH="228600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520700"/>
                        <a:ext cx="76993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iekt 22"/>
          <p:cNvGraphicFramePr>
            <a:graphicFrameLocks noChangeAspect="1"/>
          </p:cNvGraphicFramePr>
          <p:nvPr/>
        </p:nvGraphicFramePr>
        <p:xfrm>
          <a:off x="7905750" y="557213"/>
          <a:ext cx="7048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77" name="Równanie" r:id="rId17" imgW="393480" imgH="228600" progId="Equation.3">
                  <p:embed/>
                </p:oleObj>
              </mc:Choice>
              <mc:Fallback>
                <p:oleObj name="Równanie" r:id="rId17" imgW="393480" imgH="228600" progId="Equation.3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557213"/>
                        <a:ext cx="7048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pole tekstowe 24"/>
          <p:cNvSpPr txBox="1"/>
          <p:nvPr/>
        </p:nvSpPr>
        <p:spPr>
          <a:xfrm>
            <a:off x="0" y="50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/>
              <a:t>the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Number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Variance</a:t>
            </a:r>
            <a:r>
              <a:rPr lang="pl-PL" sz="2400" b="1" dirty="0" smtClean="0"/>
              <a:t>             </a:t>
            </a:r>
            <a:r>
              <a:rPr lang="en-US" sz="2400" b="1" dirty="0" smtClean="0"/>
              <a:t>and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the</a:t>
            </a:r>
            <a:r>
              <a:rPr lang="en-US" sz="2400" b="1" dirty="0" smtClean="0"/>
              <a:t> </a:t>
            </a:r>
            <a:r>
              <a:rPr lang="pl-PL" sz="2400" b="1" dirty="0" err="1" smtClean="0"/>
              <a:t>Spectral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rigidity</a:t>
            </a:r>
            <a:r>
              <a:rPr lang="pl-PL" sz="2400" b="1" dirty="0" smtClean="0"/>
              <a:t> </a:t>
            </a:r>
            <a:endParaRPr lang="pl-PL" sz="2400" dirty="0"/>
          </a:p>
        </p:txBody>
      </p:sp>
      <p:sp>
        <p:nvSpPr>
          <p:cNvPr id="2" name="Prostokąt 1"/>
          <p:cNvSpPr/>
          <p:nvPr/>
        </p:nvSpPr>
        <p:spPr>
          <a:xfrm>
            <a:off x="2123728" y="5229200"/>
            <a:ext cx="2064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 </a:t>
            </a:r>
            <a:r>
              <a:rPr lang="pl-PL" sz="1400" dirty="0"/>
              <a:t>for the </a:t>
            </a:r>
            <a:r>
              <a:rPr lang="pl-PL" sz="1400" dirty="0" err="1"/>
              <a:t>complete</a:t>
            </a:r>
            <a:r>
              <a:rPr lang="pl-PL" sz="1400" dirty="0"/>
              <a:t> </a:t>
            </a:r>
            <a:r>
              <a:rPr lang="pl-PL" sz="1400" dirty="0" smtClean="0"/>
              <a:t>spectra.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981075"/>
            <a:ext cx="3276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981075"/>
            <a:ext cx="3713162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pole tekstowe 1"/>
          <p:cNvSpPr txBox="1">
            <a:spLocks noChangeArrowheads="1"/>
          </p:cNvSpPr>
          <p:nvPr/>
        </p:nvSpPr>
        <p:spPr bwMode="auto">
          <a:xfrm>
            <a:off x="114300" y="6021388"/>
            <a:ext cx="8950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500" i="1">
                <a:latin typeface="Arial" pitchFamily="34" charset="0"/>
              </a:rPr>
              <a:t>O. Hul, M. Ławniczak, S. Bauch, A. Sawicki, M. Kuś,  and L. Sirko, Phys. Rev. Lett </a:t>
            </a:r>
            <a:r>
              <a:rPr lang="pl-PL" altLang="pl-PL" sz="1500" b="1" i="1">
                <a:latin typeface="Arial" pitchFamily="34" charset="0"/>
              </a:rPr>
              <a:t>109</a:t>
            </a:r>
            <a:r>
              <a:rPr lang="pl-PL" altLang="pl-PL" sz="1500" i="1">
                <a:latin typeface="Arial" pitchFamily="34" charset="0"/>
              </a:rPr>
              <a:t>, 040402 (2012).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965325" y="188913"/>
            <a:ext cx="522446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Microwave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l-P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isoscattering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l-P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graphs</a:t>
            </a:r>
            <a:endParaRPr lang="pl-PL" alt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33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33265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The power spectra </a:t>
            </a:r>
            <a:r>
              <a:rPr lang="en-US" sz="3200" b="1" i="1" dirty="0" smtClean="0">
                <a:latin typeface="Calibri" pitchFamily="34" charset="0"/>
              </a:rPr>
              <a:t>S(k)</a:t>
            </a:r>
            <a:r>
              <a:rPr lang="en-US" sz="3200" b="1" dirty="0" smtClean="0">
                <a:latin typeface="Calibri" pitchFamily="34" charset="0"/>
              </a:rPr>
              <a:t> of discrete and finite series of </a:t>
            </a:r>
            <a:r>
              <a:rPr lang="en-US" sz="3200" b="1" dirty="0" err="1" smtClean="0">
                <a:latin typeface="Calibri" pitchFamily="34" charset="0"/>
              </a:rPr>
              <a:t>eigenenergies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69144" y="1500753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The spaces between the near</a:t>
            </a:r>
            <a:r>
              <a:rPr lang="pl-PL" sz="1400" dirty="0" smtClean="0">
                <a:latin typeface="+mj-lt"/>
              </a:rPr>
              <a:t>e</a:t>
            </a:r>
            <a:r>
              <a:rPr lang="en-US" sz="1400" dirty="0" err="1" smtClean="0">
                <a:latin typeface="+mj-lt"/>
              </a:rPr>
              <a:t>st</a:t>
            </a:r>
            <a:r>
              <a:rPr lang="en-US" sz="1400" dirty="0" smtClean="0">
                <a:latin typeface="+mj-lt"/>
              </a:rPr>
              <a:t> neighbors: 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19583"/>
              </p:ext>
            </p:extLst>
          </p:nvPr>
        </p:nvGraphicFramePr>
        <p:xfrm>
          <a:off x="1475656" y="1958256"/>
          <a:ext cx="2882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6" name="Równanie" r:id="rId3" imgW="1612900" imgH="228600" progId="Equation.3">
                  <p:embed/>
                </p:oleObj>
              </mc:Choice>
              <mc:Fallback>
                <p:oleObj name="Równanie" r:id="rId3" imgW="1612900" imgH="228600" progId="Equation.3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58256"/>
                        <a:ext cx="28829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69144" y="249289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400" dirty="0" smtClean="0">
                <a:latin typeface="+mj-lt"/>
              </a:rPr>
              <a:t>where: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873203"/>
              </p:ext>
            </p:extLst>
          </p:nvPr>
        </p:nvGraphicFramePr>
        <p:xfrm>
          <a:off x="1475656" y="2492956"/>
          <a:ext cx="15589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7" name="Równanie" r:id="rId5" imgW="990170" imgH="253890" progId="Equation.3">
                  <p:embed/>
                </p:oleObj>
              </mc:Choice>
              <mc:Fallback>
                <p:oleObj name="Równanie" r:id="rId5" imgW="990170" imgH="253890" progId="Equation.3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492956"/>
                        <a:ext cx="15589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22288" y="2956882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The spectral fluctuations</a:t>
            </a:r>
            <a:r>
              <a:rPr lang="pl-PL" sz="1400" dirty="0" smtClean="0">
                <a:latin typeface="+mj-lt"/>
              </a:rPr>
              <a:t>:</a:t>
            </a:r>
            <a:endParaRPr lang="pl-PL" sz="1400" dirty="0">
              <a:latin typeface="+mj-lt"/>
            </a:endParaRP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602778"/>
              </p:ext>
            </p:extLst>
          </p:nvPr>
        </p:nvGraphicFramePr>
        <p:xfrm>
          <a:off x="1403648" y="3356992"/>
          <a:ext cx="2794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8" name="Równanie" r:id="rId7" imgW="1866900" imgH="431800" progId="Equation.3">
                  <p:embed/>
                </p:oleObj>
              </mc:Choice>
              <mc:Fallback>
                <p:oleObj name="Równanie" r:id="rId7" imgW="1866900" imgH="431800" progId="Equation.3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356992"/>
                        <a:ext cx="2794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29597" y="3933056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The power spectra </a:t>
            </a:r>
            <a:r>
              <a:rPr lang="en-US" sz="1400" dirty="0" smtClean="0">
                <a:latin typeface="+mj-lt"/>
              </a:rPr>
              <a:t>S(</a:t>
            </a:r>
            <a:r>
              <a:rPr lang="pl-PL" sz="1400" dirty="0" smtClean="0">
                <a:latin typeface="+mj-lt"/>
              </a:rPr>
              <a:t>k</a:t>
            </a:r>
            <a:r>
              <a:rPr lang="en-US" sz="1400" dirty="0" smtClean="0">
                <a:latin typeface="+mj-lt"/>
              </a:rPr>
              <a:t>)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is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obtained</a:t>
            </a:r>
            <a:r>
              <a:rPr lang="pl-PL" sz="1400" dirty="0" smtClean="0">
                <a:latin typeface="+mj-lt"/>
              </a:rPr>
              <a:t> from the Fourier </a:t>
            </a:r>
          </a:p>
          <a:p>
            <a:r>
              <a:rPr lang="pl-PL" sz="1400" dirty="0" smtClean="0">
                <a:latin typeface="+mj-lt"/>
              </a:rPr>
              <a:t>spectrum from `</a:t>
            </a:r>
            <a:r>
              <a:rPr lang="pl-PL" sz="1400" dirty="0" err="1" smtClean="0">
                <a:latin typeface="+mj-lt"/>
              </a:rPr>
              <a:t>time</a:t>
            </a:r>
            <a:r>
              <a:rPr lang="pl-PL" sz="1400" dirty="0">
                <a:latin typeface="+mj-lt"/>
              </a:rPr>
              <a:t>`</a:t>
            </a:r>
            <a:r>
              <a:rPr lang="pl-PL" sz="1400" dirty="0" smtClean="0">
                <a:latin typeface="+mj-lt"/>
              </a:rPr>
              <a:t> n to k of </a:t>
            </a:r>
            <a:r>
              <a:rPr lang="pl-PL" sz="1400" dirty="0" smtClean="0">
                <a:latin typeface="+mj-lt"/>
              </a:rPr>
              <a:t>the </a:t>
            </a:r>
            <a:r>
              <a:rPr lang="pl-PL" sz="1400" dirty="0" err="1" smtClean="0">
                <a:latin typeface="+mj-lt"/>
              </a:rPr>
              <a:t>deviation</a:t>
            </a:r>
            <a:r>
              <a:rPr lang="pl-PL" sz="1400" dirty="0" smtClean="0">
                <a:latin typeface="+mj-lt"/>
              </a:rPr>
              <a:t> of the n-th </a:t>
            </a:r>
          </a:p>
          <a:p>
            <a:r>
              <a:rPr lang="pl-PL" sz="1400" dirty="0" err="1" smtClean="0">
                <a:latin typeface="+mj-lt"/>
              </a:rPr>
              <a:t>nearest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neighbor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spacing</a:t>
            </a:r>
            <a:r>
              <a:rPr lang="pl-PL" sz="1400" dirty="0" smtClean="0">
                <a:latin typeface="+mj-lt"/>
              </a:rPr>
              <a:t> from </a:t>
            </a:r>
            <a:r>
              <a:rPr lang="pl-PL" sz="1400" dirty="0" err="1" smtClean="0">
                <a:latin typeface="+mj-lt"/>
              </a:rPr>
              <a:t>its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mean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value</a:t>
            </a:r>
            <a:r>
              <a:rPr lang="pl-PL" sz="1400" dirty="0" smtClean="0">
                <a:latin typeface="+mj-lt"/>
              </a:rPr>
              <a:t> n: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122923"/>
              </p:ext>
            </p:extLst>
          </p:nvPr>
        </p:nvGraphicFramePr>
        <p:xfrm>
          <a:off x="1475656" y="4941168"/>
          <a:ext cx="16732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9" name="Równanie" r:id="rId9" imgW="1231366" imgH="279279" progId="Equation.3">
                  <p:embed/>
                </p:oleObj>
              </mc:Choice>
              <mc:Fallback>
                <p:oleObj name="Równanie" r:id="rId9" imgW="1231366" imgH="279279" progId="Equation.3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941168"/>
                        <a:ext cx="16732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/>
          <p:cNvGraphicFramePr>
            <a:graphicFrameLocks noChangeAspect="1"/>
          </p:cNvGraphicFramePr>
          <p:nvPr/>
        </p:nvGraphicFramePr>
        <p:xfrm>
          <a:off x="1438275" y="5397500"/>
          <a:ext cx="18176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0" name="Równanie" r:id="rId11" imgW="1422400" imgH="647700" progId="Equation.3">
                  <p:embed/>
                </p:oleObj>
              </mc:Choice>
              <mc:Fallback>
                <p:oleObj name="Równanie" r:id="rId11" imgW="1422400" imgH="647700" progId="Equation.3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5397500"/>
                        <a:ext cx="1817688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85885"/>
              </p:ext>
            </p:extLst>
          </p:nvPr>
        </p:nvGraphicFramePr>
        <p:xfrm>
          <a:off x="3494088" y="5445125"/>
          <a:ext cx="2743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1" name="Równanie" r:id="rId13" imgW="1828800" imgH="431800" progId="Equation.3">
                  <p:embed/>
                </p:oleObj>
              </mc:Choice>
              <mc:Fallback>
                <p:oleObj name="Równanie" r:id="rId13" imgW="1828800" imgH="431800" progId="Equation.3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5445125"/>
                        <a:ext cx="2743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756000" y="6300000"/>
            <a:ext cx="770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A. </a:t>
            </a:r>
            <a:r>
              <a:rPr lang="pl-PL" sz="1400" dirty="0" err="1" smtClean="0"/>
              <a:t>Relaño</a:t>
            </a:r>
            <a:r>
              <a:rPr lang="pl-PL" sz="1400" dirty="0" smtClean="0"/>
              <a:t>, J. M. G. </a:t>
            </a:r>
            <a:r>
              <a:rPr lang="pl-PL" sz="1400" dirty="0" err="1" smtClean="0"/>
              <a:t>Gómez</a:t>
            </a:r>
            <a:r>
              <a:rPr lang="pl-PL" sz="1400" dirty="0" smtClean="0"/>
              <a:t>, R. A. Molina, J. </a:t>
            </a:r>
            <a:r>
              <a:rPr lang="pl-PL" sz="1400" dirty="0" err="1" smtClean="0"/>
              <a:t>Retamosa</a:t>
            </a:r>
            <a:r>
              <a:rPr lang="pl-PL" sz="1400" dirty="0" smtClean="0"/>
              <a:t>, and E. </a:t>
            </a:r>
            <a:r>
              <a:rPr lang="pl-PL" sz="1400" dirty="0" err="1" smtClean="0"/>
              <a:t>Faleiro</a:t>
            </a:r>
            <a:r>
              <a:rPr lang="pl-PL" sz="1400" dirty="0" smtClean="0"/>
              <a:t>, </a:t>
            </a:r>
            <a:r>
              <a:rPr lang="pl-PL" sz="1400" dirty="0" err="1" smtClean="0"/>
              <a:t>Phys</a:t>
            </a:r>
            <a:r>
              <a:rPr lang="pl-PL" sz="1400" dirty="0" smtClean="0"/>
              <a:t>. </a:t>
            </a:r>
            <a:r>
              <a:rPr lang="pl-PL" sz="1400" dirty="0" err="1" smtClean="0"/>
              <a:t>Rev</a:t>
            </a:r>
            <a:r>
              <a:rPr lang="pl-PL" sz="1400" dirty="0" smtClean="0"/>
              <a:t>. </a:t>
            </a:r>
            <a:r>
              <a:rPr lang="pl-PL" sz="1400" dirty="0" err="1" smtClean="0"/>
              <a:t>Lett</a:t>
            </a:r>
            <a:r>
              <a:rPr lang="pl-PL" sz="1400" dirty="0" smtClean="0"/>
              <a:t>. </a:t>
            </a:r>
            <a:r>
              <a:rPr lang="pl-PL" sz="1400" b="1" dirty="0" smtClean="0"/>
              <a:t>89</a:t>
            </a:r>
            <a:r>
              <a:rPr lang="pl-PL" sz="1400" dirty="0" smtClean="0"/>
              <a:t>, 244102 (2002).</a:t>
            </a:r>
            <a:endParaRPr lang="pl-PL" sz="1400" dirty="0"/>
          </a:p>
        </p:txBody>
      </p:sp>
      <p:pic>
        <p:nvPicPr>
          <p:cNvPr id="16" name="Obraz 15" descr="Nois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80000" y="2340000"/>
            <a:ext cx="4155034" cy="290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214517"/>
              </p:ext>
            </p:extLst>
          </p:nvPr>
        </p:nvGraphicFramePr>
        <p:xfrm>
          <a:off x="1547664" y="1052736"/>
          <a:ext cx="5753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2" name="Równanie" r:id="rId3" imgW="3835400" imgH="508000" progId="Equation.3">
                  <p:embed/>
                </p:oleObj>
              </mc:Choice>
              <mc:Fallback>
                <p:oleObj name="Równanie" r:id="rId3" imgW="3835400" imgH="508000" progId="Equation.3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052736"/>
                        <a:ext cx="5753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95536" y="20608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where: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476586"/>
              </p:ext>
            </p:extLst>
          </p:nvPr>
        </p:nvGraphicFramePr>
        <p:xfrm>
          <a:off x="1446631" y="2495347"/>
          <a:ext cx="209369" cy="24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3" name="Równanie" r:id="rId5" imgW="139579" imgH="164957" progId="Equation.3">
                  <p:embed/>
                </p:oleObj>
              </mc:Choice>
              <mc:Fallback>
                <p:oleObj name="Równanie" r:id="rId5" imgW="139579" imgH="164957" progId="Equation.3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631" y="2495347"/>
                        <a:ext cx="209369" cy="2474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6000" y="2412000"/>
            <a:ext cx="63723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en-US" dirty="0" smtClean="0"/>
              <a:t>parameter describing</a:t>
            </a:r>
            <a:r>
              <a:rPr lang="pl-PL" dirty="0" smtClean="0"/>
              <a:t> </a:t>
            </a:r>
            <a:r>
              <a:rPr lang="en-US" dirty="0" smtClean="0"/>
              <a:t>the fraction of the observed levels</a:t>
            </a:r>
            <a:r>
              <a:rPr lang="pl-PL" dirty="0" smtClean="0"/>
              <a:t>, </a:t>
            </a:r>
          </a:p>
          <a:p>
            <a:r>
              <a:rPr lang="pl-PL" dirty="0" smtClean="0"/>
              <a:t>                 , 1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smtClean="0"/>
              <a:t>for the </a:t>
            </a:r>
            <a:r>
              <a:rPr lang="pl-PL" dirty="0" err="1" smtClean="0"/>
              <a:t>complete</a:t>
            </a:r>
            <a:r>
              <a:rPr lang="pl-PL" dirty="0" smtClean="0"/>
              <a:t> spectra. </a:t>
            </a:r>
          </a:p>
          <a:p>
            <a:r>
              <a:rPr lang="pl-PL" sz="2000" dirty="0" smtClean="0"/>
              <a:t>                     </a:t>
            </a:r>
            <a:endParaRPr lang="en-US" sz="2000" dirty="0" smtClean="0"/>
          </a:p>
          <a:p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90379"/>
              </p:ext>
            </p:extLst>
          </p:nvPr>
        </p:nvGraphicFramePr>
        <p:xfrm>
          <a:off x="1187624" y="3527999"/>
          <a:ext cx="647420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4" name="Równanie" r:id="rId7" imgW="431613" imgH="228501" progId="Equation.3">
                  <p:embed/>
                </p:oleObj>
              </mc:Choice>
              <mc:Fallback>
                <p:oleObj name="Równanie" r:id="rId7" imgW="431613" imgH="228501" progId="Equation.3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527999"/>
                        <a:ext cx="647420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800248" y="3527996"/>
            <a:ext cx="70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en-US" dirty="0" smtClean="0"/>
              <a:t>form factor function</a:t>
            </a:r>
            <a:r>
              <a:rPr lang="pl-PL" dirty="0" smtClean="0"/>
              <a:t>. </a:t>
            </a:r>
            <a:r>
              <a:rPr lang="en-US" dirty="0" smtClean="0"/>
              <a:t> </a:t>
            </a:r>
            <a:r>
              <a:rPr lang="pl-PL" dirty="0"/>
              <a:t>I</a:t>
            </a:r>
            <a:r>
              <a:rPr lang="en-US" dirty="0" err="1" smtClean="0"/>
              <a:t>ts</a:t>
            </a:r>
            <a:r>
              <a:rPr lang="en-US" dirty="0" smtClean="0"/>
              <a:t> shape depends on the class of</a:t>
            </a:r>
            <a:r>
              <a:rPr lang="pl-PL" dirty="0" smtClean="0"/>
              <a:t> </a:t>
            </a:r>
            <a:r>
              <a:rPr lang="en-US" dirty="0" smtClean="0"/>
              <a:t>symmetry</a:t>
            </a:r>
            <a:r>
              <a:rPr lang="pl-PL" dirty="0" smtClean="0"/>
              <a:t>,                              	for GOE,                 for GUE</a:t>
            </a:r>
            <a:endParaRPr lang="pl-PL" dirty="0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99394"/>
              </p:ext>
            </p:extLst>
          </p:nvPr>
        </p:nvGraphicFramePr>
        <p:xfrm>
          <a:off x="2051720" y="3851161"/>
          <a:ext cx="532938" cy="30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5" name="Równanie" r:id="rId9" imgW="355292" imgH="203024" progId="Equation.3">
                  <p:embed/>
                </p:oleObj>
              </mc:Choice>
              <mc:Fallback>
                <p:oleObj name="Równanie" r:id="rId9" imgW="355292" imgH="203024" progId="Equation.3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851161"/>
                        <a:ext cx="532938" cy="304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63015"/>
              </p:ext>
            </p:extLst>
          </p:nvPr>
        </p:nvGraphicFramePr>
        <p:xfrm>
          <a:off x="3694947" y="3851161"/>
          <a:ext cx="571253" cy="30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6" name="Równanie" r:id="rId11" imgW="380835" imgH="203112" progId="Equation.3">
                  <p:embed/>
                </p:oleObj>
              </mc:Choice>
              <mc:Fallback>
                <p:oleObj name="Równanie" r:id="rId11" imgW="380835" imgH="203112" progId="Equation.3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947" y="3851161"/>
                        <a:ext cx="571253" cy="304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05210"/>
              </p:ext>
            </p:extLst>
          </p:nvPr>
        </p:nvGraphicFramePr>
        <p:xfrm>
          <a:off x="1835696" y="2736000"/>
          <a:ext cx="799406" cy="26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7" name="Równanie" r:id="rId13" imgW="532937" imgH="177646" progId="Equation.3">
                  <p:embed/>
                </p:oleObj>
              </mc:Choice>
              <mc:Fallback>
                <p:oleObj name="Równanie" r:id="rId13" imgW="532937" imgH="177646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736000"/>
                        <a:ext cx="799406" cy="266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611560" y="5039999"/>
            <a:ext cx="781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R. A. Molina, J. </a:t>
            </a:r>
            <a:r>
              <a:rPr lang="pl-PL" sz="1400" dirty="0" err="1" smtClean="0"/>
              <a:t>Retamosa</a:t>
            </a:r>
            <a:r>
              <a:rPr lang="pl-PL" sz="1400" dirty="0" smtClean="0"/>
              <a:t>, L. </a:t>
            </a:r>
            <a:r>
              <a:rPr lang="pl-PL" sz="1400" dirty="0" err="1" smtClean="0"/>
              <a:t>Muñoz</a:t>
            </a:r>
            <a:r>
              <a:rPr lang="pl-PL" sz="1400" dirty="0" smtClean="0"/>
              <a:t>, A. </a:t>
            </a:r>
            <a:r>
              <a:rPr lang="pl-PL" sz="1400" dirty="0" err="1" smtClean="0"/>
              <a:t>Relaño</a:t>
            </a:r>
            <a:r>
              <a:rPr lang="pl-PL" sz="1400" dirty="0" smtClean="0"/>
              <a:t>, and E. </a:t>
            </a:r>
            <a:r>
              <a:rPr lang="pl-PL" sz="1400" dirty="0" err="1" smtClean="0"/>
              <a:t>Faleiro</a:t>
            </a:r>
            <a:r>
              <a:rPr lang="pl-PL" sz="1400" dirty="0" smtClean="0"/>
              <a:t>, </a:t>
            </a:r>
            <a:r>
              <a:rPr lang="pl-PL" sz="1400" dirty="0" err="1" smtClean="0"/>
              <a:t>Phys</a:t>
            </a:r>
            <a:r>
              <a:rPr lang="pl-PL" sz="1400" dirty="0" smtClean="0"/>
              <a:t>. </a:t>
            </a:r>
            <a:r>
              <a:rPr lang="pl-PL" sz="1400" dirty="0" err="1" smtClean="0"/>
              <a:t>Lett</a:t>
            </a:r>
            <a:r>
              <a:rPr lang="pl-PL" sz="1400" dirty="0" smtClean="0"/>
              <a:t>. B </a:t>
            </a:r>
            <a:r>
              <a:rPr lang="pl-PL" sz="1400" b="1" dirty="0" smtClean="0"/>
              <a:t>644</a:t>
            </a:r>
            <a:r>
              <a:rPr lang="pl-PL" sz="1400" dirty="0" smtClean="0"/>
              <a:t>, 25 (2007).</a:t>
            </a:r>
            <a:endParaRPr lang="pl-PL" sz="1400" dirty="0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1"/>
          </p:nvPr>
        </p:nvSpPr>
        <p:spPr>
          <a:xfrm>
            <a:off x="3059832" y="6093296"/>
            <a:ext cx="3962400" cy="457200"/>
          </a:xfrm>
        </p:spPr>
        <p:txBody>
          <a:bodyPr/>
          <a:lstStyle/>
          <a:p>
            <a:r>
              <a:rPr lang="en-US" b="1" dirty="0"/>
              <a:t>Chaos, and what it can reveal</a:t>
            </a:r>
            <a:r>
              <a:rPr lang="pl-PL" b="1" dirty="0"/>
              <a:t>, May 11, 2017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Results</a:t>
            </a:r>
            <a:endParaRPr lang="en-US" sz="2800" b="1" dirty="0"/>
          </a:p>
        </p:txBody>
      </p:sp>
      <p:pic>
        <p:nvPicPr>
          <p:cNvPr id="3" name="Obraz 2" descr="P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3794" y="1260000"/>
            <a:ext cx="3842614" cy="2041855"/>
          </a:xfrm>
          <a:prstGeom prst="rect">
            <a:avLst/>
          </a:prstGeom>
        </p:spPr>
      </p:pic>
      <p:pic>
        <p:nvPicPr>
          <p:cNvPr id="4" name="Obraz 3" descr="sztywnos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8570" y="3573016"/>
            <a:ext cx="4233062" cy="186476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096000" y="980728"/>
            <a:ext cx="2968794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 </a:t>
            </a:r>
            <a:r>
              <a:rPr lang="pl-PL" dirty="0" err="1" smtClean="0"/>
              <a:t>spacing</a:t>
            </a:r>
            <a:r>
              <a:rPr lang="pl-PL" dirty="0" smtClean="0"/>
              <a:t> </a:t>
            </a:r>
            <a:r>
              <a:rPr lang="pl-PL" dirty="0" err="1" smtClean="0"/>
              <a:t>distribution</a:t>
            </a:r>
            <a:r>
              <a:rPr lang="pl-PL" dirty="0" smtClean="0"/>
              <a:t>:</a:t>
            </a:r>
            <a:endParaRPr lang="pl-PL" dirty="0"/>
          </a:p>
        </p:txBody>
      </p:sp>
      <p:graphicFrame>
        <p:nvGraphicFramePr>
          <p:cNvPr id="11366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868125"/>
              </p:ext>
            </p:extLst>
          </p:nvPr>
        </p:nvGraphicFramePr>
        <p:xfrm>
          <a:off x="6673269" y="1842008"/>
          <a:ext cx="1219104" cy="57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6" name="Równanie" r:id="rId5" imgW="1015920" imgH="482400" progId="Equation.3">
                  <p:embed/>
                </p:oleObj>
              </mc:Choice>
              <mc:Fallback>
                <p:oleObj name="Równanie" r:id="rId5" imgW="1015920" imgH="4824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269" y="1842008"/>
                        <a:ext cx="1219104" cy="578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368570" y="321445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variance</a:t>
            </a:r>
            <a:r>
              <a:rPr lang="en-US" dirty="0" smtClean="0"/>
              <a:t> and </a:t>
            </a:r>
            <a:r>
              <a:rPr lang="pl-PL" dirty="0" smtClean="0"/>
              <a:t>the </a:t>
            </a:r>
            <a:r>
              <a:rPr lang="pl-PL" dirty="0" err="1" smtClean="0"/>
              <a:t>s</a:t>
            </a:r>
            <a:r>
              <a:rPr lang="pl-PL" dirty="0" err="1" smtClean="0"/>
              <a:t>pectral</a:t>
            </a:r>
            <a:r>
              <a:rPr lang="pl-PL" dirty="0" smtClean="0"/>
              <a:t> </a:t>
            </a:r>
            <a:r>
              <a:rPr lang="pl-PL" dirty="0" err="1" smtClean="0"/>
              <a:t>rigidity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62005" y="6141803"/>
            <a:ext cx="7770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Białous</a:t>
            </a:r>
            <a:r>
              <a:rPr lang="en-US" sz="1400" dirty="0" smtClean="0"/>
              <a:t>, V. </a:t>
            </a:r>
            <a:r>
              <a:rPr lang="en-US" sz="1400" dirty="0" err="1" smtClean="0"/>
              <a:t>Yunko</a:t>
            </a:r>
            <a:r>
              <a:rPr lang="en-US" sz="1400" dirty="0" smtClean="0"/>
              <a:t>, S. </a:t>
            </a:r>
            <a:r>
              <a:rPr lang="en-US" sz="1400" dirty="0" err="1" smtClean="0"/>
              <a:t>Bauch</a:t>
            </a:r>
            <a:r>
              <a:rPr lang="en-US" sz="1400" dirty="0" smtClean="0"/>
              <a:t>, M. </a:t>
            </a:r>
            <a:r>
              <a:rPr lang="en-US" sz="1400" dirty="0" err="1" smtClean="0"/>
              <a:t>Ławniczak</a:t>
            </a:r>
            <a:r>
              <a:rPr lang="en-US" sz="1400" dirty="0" smtClean="0"/>
              <a:t>, B. Dietz, and L. </a:t>
            </a:r>
            <a:r>
              <a:rPr lang="en-US" sz="1400" dirty="0" err="1" smtClean="0"/>
              <a:t>Sirko</a:t>
            </a:r>
            <a:r>
              <a:rPr lang="en-US" sz="1400" dirty="0" smtClean="0"/>
              <a:t>,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117, 144101 (2016).</a:t>
            </a:r>
            <a:endParaRPr lang="pl-PL" sz="1400" dirty="0"/>
          </a:p>
        </p:txBody>
      </p:sp>
      <p:sp>
        <p:nvSpPr>
          <p:cNvPr id="7" name="pole tekstowe 6"/>
          <p:cNvSpPr txBox="1">
            <a:spLocks noChangeAspect="1"/>
          </p:cNvSpPr>
          <p:nvPr/>
        </p:nvSpPr>
        <p:spPr>
          <a:xfrm>
            <a:off x="596070" y="532068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The </a:t>
            </a:r>
            <a:r>
              <a:rPr lang="pl-PL" dirty="0" err="1" smtClean="0"/>
              <a:t>analysis</a:t>
            </a:r>
            <a:r>
              <a:rPr lang="pl-PL" dirty="0" smtClean="0"/>
              <a:t> </a:t>
            </a:r>
            <a:r>
              <a:rPr lang="pl-PL" dirty="0" err="1" smtClean="0"/>
              <a:t>shows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we delt with the system </a:t>
            </a:r>
            <a:r>
              <a:rPr lang="pl-PL" dirty="0" err="1" smtClean="0"/>
              <a:t>possesing</a:t>
            </a:r>
            <a:r>
              <a:rPr lang="pl-PL" dirty="0" smtClean="0"/>
              <a:t> </a:t>
            </a:r>
            <a:r>
              <a:rPr lang="pl-PL" dirty="0" err="1" smtClean="0"/>
              <a:t>broken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reversal</a:t>
            </a: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symmetry</a:t>
            </a:r>
            <a:r>
              <a:rPr lang="pl-PL" dirty="0" smtClean="0"/>
              <a:t> for </a:t>
            </a:r>
            <a:r>
              <a:rPr lang="pl-PL" dirty="0" err="1" smtClean="0"/>
              <a:t>which</a:t>
            </a:r>
            <a:r>
              <a:rPr lang="pl-PL" dirty="0" smtClean="0"/>
              <a:t> 3.5 % of energy </a:t>
            </a:r>
            <a:r>
              <a:rPr lang="pl-PL" dirty="0" err="1" smtClean="0"/>
              <a:t>levels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lost</a:t>
            </a:r>
            <a:r>
              <a:rPr lang="pl-PL" dirty="0" smtClean="0"/>
              <a:t> . </a:t>
            </a:r>
            <a:r>
              <a:rPr lang="pl-PL" dirty="0"/>
              <a:t>Experiment - </a:t>
            </a:r>
            <a:r>
              <a:rPr lang="pl-PL" dirty="0" err="1"/>
              <a:t>empty</a:t>
            </a:r>
            <a:r>
              <a:rPr lang="pl-PL" dirty="0"/>
              <a:t> </a:t>
            </a:r>
            <a:r>
              <a:rPr lang="pl-PL" dirty="0" err="1"/>
              <a:t>circles</a:t>
            </a:r>
            <a:r>
              <a:rPr lang="pl-PL" dirty="0"/>
              <a:t>; </a:t>
            </a:r>
            <a:r>
              <a:rPr lang="pl-PL" dirty="0" err="1"/>
              <a:t>theory</a:t>
            </a:r>
            <a:r>
              <a:rPr lang="pl-PL" dirty="0"/>
              <a:t> - red </a:t>
            </a:r>
            <a:r>
              <a:rPr lang="pl-PL" dirty="0" err="1"/>
              <a:t>broken</a:t>
            </a:r>
            <a:r>
              <a:rPr lang="pl-PL" dirty="0"/>
              <a:t> </a:t>
            </a:r>
            <a:r>
              <a:rPr lang="pl-PL" dirty="0" err="1"/>
              <a:t>line</a:t>
            </a:r>
            <a:r>
              <a:rPr lang="pl-PL" dirty="0"/>
              <a:t>.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6064794" y="2420888"/>
            <a:ext cx="913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3701793" y="1700808"/>
                <a:ext cx="755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pl-PL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l-PL" sz="1400" b="0" i="1" smtClean="0">
                          <a:latin typeface="Cambria Math"/>
                          <a:ea typeface="Cambria Math"/>
                        </a:rPr>
                        <m:t>𝐺𝑈𝐸</m:t>
                      </m:r>
                    </m:oMath>
                  </m:oMathPara>
                </a14:m>
                <a:endParaRPr lang="pl-PL" sz="1400" dirty="0"/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93" y="1700808"/>
                <a:ext cx="755913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 12"/>
              <p:cNvSpPr/>
              <p:nvPr/>
            </p:nvSpPr>
            <p:spPr>
              <a:xfrm>
                <a:off x="4932040" y="1700808"/>
                <a:ext cx="75591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pl-PL" sz="1400" i="1">
                          <a:latin typeface="Cambria Math"/>
                          <a:ea typeface="Cambria Math"/>
                        </a:rPr>
                        <m:t>𝐺𝑈𝐸</m:t>
                      </m:r>
                    </m:oMath>
                  </m:oMathPara>
                </a14:m>
                <a:endParaRPr lang="pl-PL" sz="1400" dirty="0"/>
              </a:p>
            </p:txBody>
          </p:sp>
        </mc:Choice>
        <mc:Fallback xmlns="">
          <p:sp>
            <p:nvSpPr>
              <p:cNvPr id="13" name="Prostoką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700808"/>
                <a:ext cx="755913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ostokąt 13"/>
              <p:cNvSpPr/>
              <p:nvPr/>
            </p:nvSpPr>
            <p:spPr>
              <a:xfrm>
                <a:off x="3570490" y="4581128"/>
                <a:ext cx="75591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pl-PL" sz="1400" i="1">
                          <a:latin typeface="Cambria Math"/>
                          <a:ea typeface="Cambria Math"/>
                        </a:rPr>
                        <m:t>𝐺𝑈𝐸</m:t>
                      </m:r>
                    </m:oMath>
                  </m:oMathPara>
                </a14:m>
                <a:endParaRPr lang="pl-PL" sz="1400" dirty="0"/>
              </a:p>
            </p:txBody>
          </p:sp>
        </mc:Choice>
        <mc:Fallback xmlns="">
          <p:sp>
            <p:nvSpPr>
              <p:cNvPr id="14" name="Prostoką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90" y="4581128"/>
                <a:ext cx="755913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ostokąt 14"/>
              <p:cNvSpPr/>
              <p:nvPr/>
            </p:nvSpPr>
            <p:spPr>
              <a:xfrm>
                <a:off x="5436096" y="4581128"/>
                <a:ext cx="75591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pl-PL" sz="1400" i="1">
                          <a:latin typeface="Cambria Math"/>
                          <a:ea typeface="Cambria Math"/>
                        </a:rPr>
                        <m:t>𝐺𝑈𝐸</m:t>
                      </m:r>
                    </m:oMath>
                  </m:oMathPara>
                </a14:m>
                <a:endParaRPr lang="pl-PL" sz="1400" dirty="0"/>
              </a:p>
            </p:txBody>
          </p:sp>
        </mc:Choice>
        <mc:Fallback xmlns="">
          <p:sp>
            <p:nvSpPr>
              <p:cNvPr id="15" name="Prostoką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581128"/>
                <a:ext cx="755913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Results</a:t>
            </a:r>
            <a:endParaRPr lang="en-US" sz="2800" b="1" dirty="0"/>
          </a:p>
        </p:txBody>
      </p:sp>
      <p:pic>
        <p:nvPicPr>
          <p:cNvPr id="9" name="Obraz 8" descr="szum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938" y="1273430"/>
            <a:ext cx="4498100" cy="3340719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719572" y="5877272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Białous</a:t>
            </a:r>
            <a:r>
              <a:rPr lang="en-US" sz="1400" dirty="0" smtClean="0"/>
              <a:t>, V. </a:t>
            </a:r>
            <a:r>
              <a:rPr lang="en-US" sz="1400" dirty="0" err="1" smtClean="0"/>
              <a:t>Yunko</a:t>
            </a:r>
            <a:r>
              <a:rPr lang="en-US" sz="1400" dirty="0" smtClean="0"/>
              <a:t>, S. </a:t>
            </a:r>
            <a:r>
              <a:rPr lang="en-US" sz="1400" dirty="0" err="1" smtClean="0"/>
              <a:t>Bauch</a:t>
            </a:r>
            <a:r>
              <a:rPr lang="en-US" sz="1400" dirty="0" smtClean="0"/>
              <a:t>, M. </a:t>
            </a:r>
            <a:r>
              <a:rPr lang="en-US" sz="1400" dirty="0" err="1" smtClean="0"/>
              <a:t>Ławniczak</a:t>
            </a:r>
            <a:r>
              <a:rPr lang="en-US" sz="1400" dirty="0" smtClean="0"/>
              <a:t>, B. Dietz, and L. </a:t>
            </a:r>
            <a:r>
              <a:rPr lang="en-US" sz="1400" dirty="0" err="1" smtClean="0"/>
              <a:t>Sirko</a:t>
            </a:r>
            <a:r>
              <a:rPr lang="en-US" sz="1400" dirty="0" smtClean="0"/>
              <a:t>,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117, 144101 (2016).</a:t>
            </a:r>
            <a:endParaRPr lang="pl-PL" sz="1400" dirty="0"/>
          </a:p>
        </p:txBody>
      </p:sp>
      <p:sp>
        <p:nvSpPr>
          <p:cNvPr id="15" name="pole tekstowe 14"/>
          <p:cNvSpPr txBox="1">
            <a:spLocks noChangeAspect="1"/>
          </p:cNvSpPr>
          <p:nvPr/>
        </p:nvSpPr>
        <p:spPr>
          <a:xfrm>
            <a:off x="683568" y="465313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 </a:t>
            </a:r>
            <a:r>
              <a:rPr lang="en-US" dirty="0" err="1"/>
              <a:t>spectr</a:t>
            </a:r>
            <a:r>
              <a:rPr lang="pl-PL" dirty="0" err="1"/>
              <a:t>um</a:t>
            </a:r>
            <a:r>
              <a:rPr lang="en-US" dirty="0"/>
              <a:t> </a:t>
            </a:r>
            <a:r>
              <a:rPr lang="en-US" i="1" dirty="0"/>
              <a:t>S(k</a:t>
            </a:r>
            <a:r>
              <a:rPr lang="en-US" i="1" dirty="0" smtClean="0"/>
              <a:t>)</a:t>
            </a:r>
            <a:r>
              <a:rPr lang="pl-PL" i="1" dirty="0" smtClean="0"/>
              <a:t> </a:t>
            </a:r>
            <a:r>
              <a:rPr lang="pl-PL" dirty="0" smtClean="0"/>
              <a:t>for the system with </a:t>
            </a:r>
            <a:r>
              <a:rPr lang="pl-PL" dirty="0" err="1" smtClean="0"/>
              <a:t>broken</a:t>
            </a:r>
            <a:r>
              <a:rPr lang="pl-PL" dirty="0" smtClean="0"/>
              <a:t>  time </a:t>
            </a:r>
            <a:r>
              <a:rPr lang="pl-PL" dirty="0" err="1" smtClean="0"/>
              <a:t>reversal</a:t>
            </a:r>
            <a:r>
              <a:rPr lang="pl-PL" dirty="0"/>
              <a:t> </a:t>
            </a:r>
            <a:r>
              <a:rPr lang="pl-PL" dirty="0" err="1" smtClean="0"/>
              <a:t>symmetry</a:t>
            </a:r>
            <a:endParaRPr lang="pl-PL" dirty="0" smtClean="0"/>
          </a:p>
          <a:p>
            <a:r>
              <a:rPr lang="pl-PL" dirty="0" smtClean="0"/>
              <a:t>for </a:t>
            </a:r>
            <a:r>
              <a:rPr lang="pl-PL" dirty="0" err="1" smtClean="0"/>
              <a:t>which</a:t>
            </a:r>
            <a:r>
              <a:rPr lang="pl-PL" dirty="0" smtClean="0"/>
              <a:t> 3.5 % of energy </a:t>
            </a:r>
            <a:r>
              <a:rPr lang="pl-PL" dirty="0" err="1" smtClean="0"/>
              <a:t>levels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lost</a:t>
            </a:r>
            <a:r>
              <a:rPr lang="pl-PL" dirty="0" smtClean="0"/>
              <a:t>.  Experiment - </a:t>
            </a:r>
            <a:r>
              <a:rPr lang="pl-PL" dirty="0" err="1"/>
              <a:t>e</a:t>
            </a:r>
            <a:r>
              <a:rPr lang="pl-PL" dirty="0" err="1" smtClean="0"/>
              <a:t>mpty</a:t>
            </a:r>
            <a:r>
              <a:rPr lang="pl-PL" dirty="0" smtClean="0"/>
              <a:t> </a:t>
            </a:r>
            <a:r>
              <a:rPr lang="pl-PL" dirty="0" err="1" smtClean="0"/>
              <a:t>circles</a:t>
            </a:r>
            <a:r>
              <a:rPr lang="pl-PL" dirty="0" smtClean="0"/>
              <a:t>; </a:t>
            </a:r>
            <a:r>
              <a:rPr lang="pl-PL" dirty="0" err="1" smtClean="0"/>
              <a:t>theory</a:t>
            </a:r>
            <a:r>
              <a:rPr lang="pl-PL" dirty="0" smtClean="0"/>
              <a:t> - red </a:t>
            </a:r>
            <a:r>
              <a:rPr lang="pl-PL" dirty="0" err="1" smtClean="0"/>
              <a:t>broken</a:t>
            </a:r>
            <a:r>
              <a:rPr lang="pl-PL" dirty="0" smtClean="0"/>
              <a:t> </a:t>
            </a:r>
            <a:r>
              <a:rPr lang="pl-PL" dirty="0" err="1" smtClean="0"/>
              <a:t>line</a:t>
            </a:r>
            <a:r>
              <a:rPr lang="pl-PL" dirty="0" smtClean="0"/>
              <a:t>.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3203848" y="3212976"/>
                <a:ext cx="9198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pl-PL" i="1">
                          <a:latin typeface="Cambria Math"/>
                          <a:ea typeface="Cambria Math"/>
                        </a:rPr>
                        <m:t>𝐺𝑈𝐸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212976"/>
                <a:ext cx="919867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35381" y="40466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latin typeface="Calibri" pitchFamily="34" charset="0"/>
              </a:rPr>
              <a:t>C</a:t>
            </a:r>
            <a:r>
              <a:rPr lang="pl-PL" sz="3200" b="1" dirty="0" err="1" smtClean="0">
                <a:latin typeface="Calibri" pitchFamily="34" charset="0"/>
              </a:rPr>
              <a:t>onclusions</a:t>
            </a:r>
            <a:endParaRPr lang="pl-PL" sz="3200" b="1" dirty="0">
              <a:latin typeface="Calibr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980728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dirty="0" smtClean="0"/>
          </a:p>
          <a:p>
            <a:pPr algn="ctr"/>
            <a:r>
              <a:rPr lang="pl-PL" sz="2800" b="1" dirty="0" err="1" smtClean="0"/>
              <a:t>Is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it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possible</a:t>
            </a:r>
            <a:r>
              <a:rPr lang="pl-PL" sz="2800" b="1" dirty="0" smtClean="0"/>
              <a:t> to</a:t>
            </a:r>
            <a:r>
              <a:rPr lang="en-US" sz="2800" b="1" dirty="0" smtClean="0"/>
              <a:t> </a:t>
            </a:r>
            <a:r>
              <a:rPr lang="en-US" sz="2800" b="1" dirty="0" smtClean="0"/>
              <a:t>obtain information about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symmetry</a:t>
            </a:r>
            <a:r>
              <a:rPr lang="pl-PL" sz="2800" b="1" dirty="0" smtClean="0"/>
              <a:t>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and</a:t>
            </a:r>
            <a:r>
              <a:rPr lang="en-US" sz="2800" b="1" dirty="0" smtClean="0"/>
              <a:t> </a:t>
            </a:r>
            <a:r>
              <a:rPr lang="pl-PL" sz="2800" b="1" dirty="0" smtClean="0"/>
              <a:t>missing</a:t>
            </a:r>
            <a:r>
              <a:rPr lang="en-US" sz="2800" b="1" dirty="0" smtClean="0"/>
              <a:t> energy levels</a:t>
            </a:r>
            <a:r>
              <a:rPr lang="pl-PL" sz="2800" b="1" dirty="0"/>
              <a:t> of the </a:t>
            </a:r>
            <a:r>
              <a:rPr lang="pl-PL" sz="2800" b="1" dirty="0" smtClean="0"/>
              <a:t>system</a:t>
            </a:r>
            <a:r>
              <a:rPr lang="en-US" sz="2800" b="1" dirty="0" smtClean="0"/>
              <a:t>?</a:t>
            </a:r>
            <a:endParaRPr lang="pl-PL" sz="2800" b="1" dirty="0" smtClean="0"/>
          </a:p>
          <a:p>
            <a:pPr algn="ctr"/>
            <a:endParaRPr lang="pl-PL" dirty="0" smtClean="0"/>
          </a:p>
          <a:p>
            <a:pPr algn="ctr"/>
            <a:endParaRPr lang="pl-PL" sz="800" dirty="0" smtClean="0"/>
          </a:p>
          <a:p>
            <a:r>
              <a:rPr lang="pl-PL" sz="2400" b="1" dirty="0" smtClean="0"/>
              <a:t>  Y</a:t>
            </a:r>
            <a:r>
              <a:rPr lang="en-US" sz="2400" b="1" dirty="0" err="1" smtClean="0"/>
              <a:t>es</a:t>
            </a:r>
            <a:r>
              <a:rPr lang="en-US" sz="2400" dirty="0" smtClean="0"/>
              <a:t>, if we use </a:t>
            </a:r>
            <a:r>
              <a:rPr lang="pl-PL" sz="2400" dirty="0" err="1" smtClean="0"/>
              <a:t>both</a:t>
            </a:r>
            <a:r>
              <a:rPr lang="pl-PL" sz="2400" dirty="0" smtClean="0"/>
              <a:t>, </a:t>
            </a:r>
            <a:r>
              <a:rPr lang="pl-PL" sz="2400" dirty="0" err="1" smtClean="0"/>
              <a:t>short</a:t>
            </a:r>
            <a:r>
              <a:rPr lang="pl-PL" sz="2400" dirty="0" smtClean="0"/>
              <a:t>- and </a:t>
            </a:r>
            <a:r>
              <a:rPr lang="en-US" sz="2400" dirty="0" smtClean="0"/>
              <a:t>long-range</a:t>
            </a:r>
            <a:r>
              <a:rPr lang="pl-PL" sz="2400" dirty="0" smtClean="0"/>
              <a:t>, </a:t>
            </a:r>
            <a:r>
              <a:rPr lang="en-US" sz="2400" dirty="0" smtClean="0"/>
              <a:t>correlation functions </a:t>
            </a:r>
            <a:endParaRPr lang="pl-PL" sz="2400" dirty="0" smtClean="0"/>
          </a:p>
          <a:p>
            <a:r>
              <a:rPr lang="pl-PL" sz="2400" dirty="0"/>
              <a:t>	</a:t>
            </a:r>
            <a:r>
              <a:rPr lang="pl-PL" sz="2400" dirty="0" smtClean="0"/>
              <a:t>	</a:t>
            </a:r>
            <a:r>
              <a:rPr lang="en-US" sz="2400" dirty="0" smtClean="0"/>
              <a:t>to </a:t>
            </a:r>
            <a:r>
              <a:rPr lang="pl-PL" sz="2400" dirty="0" smtClean="0"/>
              <a:t>a</a:t>
            </a:r>
            <a:r>
              <a:rPr lang="en-US" sz="2400" dirty="0" err="1" smtClean="0"/>
              <a:t>nalyze</a:t>
            </a:r>
            <a:r>
              <a:rPr lang="en-US" sz="2400" dirty="0" smtClean="0"/>
              <a:t> the energy spectra.</a:t>
            </a:r>
            <a:endParaRPr lang="pl-PL" sz="2400" dirty="0" smtClean="0"/>
          </a:p>
          <a:p>
            <a:pPr algn="ctr"/>
            <a:endParaRPr lang="pl-PL" sz="2400" dirty="0" smtClean="0"/>
          </a:p>
          <a:p>
            <a:pPr algn="ctr"/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information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supplemented</a:t>
            </a:r>
            <a:r>
              <a:rPr lang="pl-PL" sz="2400" dirty="0" smtClean="0"/>
              <a:t> by the </a:t>
            </a:r>
            <a:r>
              <a:rPr lang="pl-PL" sz="2400" dirty="0" err="1" smtClean="0"/>
              <a:t>power</a:t>
            </a:r>
            <a:r>
              <a:rPr lang="pl-PL" sz="2400" dirty="0" smtClean="0"/>
              <a:t> spectrum </a:t>
            </a:r>
          </a:p>
          <a:p>
            <a:pPr algn="ctr"/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especially</a:t>
            </a:r>
            <a:r>
              <a:rPr lang="pl-PL" sz="2400" dirty="0" smtClean="0"/>
              <a:t> </a:t>
            </a:r>
            <a:r>
              <a:rPr lang="pl-PL" sz="2400" dirty="0" err="1" smtClean="0"/>
              <a:t>sensitive</a:t>
            </a:r>
            <a:r>
              <a:rPr lang="pl-PL" sz="2400" dirty="0" smtClean="0"/>
              <a:t> to the </a:t>
            </a:r>
            <a:r>
              <a:rPr lang="pl-PL" sz="2400" dirty="0" err="1" smtClean="0"/>
              <a:t>symmetry</a:t>
            </a:r>
            <a:r>
              <a:rPr lang="pl-PL" sz="2400" dirty="0" smtClean="0"/>
              <a:t> </a:t>
            </a:r>
          </a:p>
          <a:p>
            <a:pPr algn="ctr"/>
            <a:r>
              <a:rPr lang="pl-PL" sz="2400" dirty="0" smtClean="0"/>
              <a:t>of the system and the missing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</a:t>
            </a:r>
            <a:r>
              <a:rPr lang="pl-PL" sz="2400" dirty="0" err="1" smtClean="0"/>
              <a:t>levels</a:t>
            </a:r>
            <a:r>
              <a:rPr lang="pl-PL" sz="2400" dirty="0" smtClean="0"/>
              <a:t>.</a:t>
            </a:r>
          </a:p>
          <a:p>
            <a:endParaRPr lang="pl-PL" sz="2400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79512" y="5157192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Białous</a:t>
            </a:r>
            <a:r>
              <a:rPr lang="en-US" sz="1400" dirty="0" smtClean="0"/>
              <a:t>, V. </a:t>
            </a:r>
            <a:r>
              <a:rPr lang="en-US" sz="1400" dirty="0" err="1" smtClean="0"/>
              <a:t>Yunko</a:t>
            </a:r>
            <a:r>
              <a:rPr lang="en-US" sz="1400" dirty="0" smtClean="0"/>
              <a:t>, S. </a:t>
            </a:r>
            <a:r>
              <a:rPr lang="en-US" sz="1400" dirty="0" err="1" smtClean="0"/>
              <a:t>Bauch</a:t>
            </a:r>
            <a:r>
              <a:rPr lang="en-US" sz="1400" dirty="0" smtClean="0"/>
              <a:t>, M. </a:t>
            </a:r>
            <a:r>
              <a:rPr lang="en-US" sz="1400" dirty="0" err="1" smtClean="0"/>
              <a:t>Ławniczak</a:t>
            </a:r>
            <a:r>
              <a:rPr lang="en-US" sz="1400" dirty="0" smtClean="0"/>
              <a:t>, B. Dietz, and L. </a:t>
            </a:r>
            <a:r>
              <a:rPr lang="en-US" sz="1400" dirty="0" err="1" smtClean="0"/>
              <a:t>Sirko</a:t>
            </a:r>
            <a:r>
              <a:rPr lang="en-US" sz="1400" dirty="0" smtClean="0"/>
              <a:t>, </a:t>
            </a:r>
            <a:r>
              <a:rPr lang="en-US" sz="1400" i="1" dirty="0" smtClean="0"/>
              <a:t>Power Spectrum Analysis and Missing Level Statistics of Microwave Graphs with Violated Time Reversal Invariance</a:t>
            </a:r>
            <a:r>
              <a:rPr lang="en-US" sz="1400" dirty="0" smtClean="0"/>
              <a:t>,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</a:t>
            </a:r>
            <a:r>
              <a:rPr lang="en-US" sz="1400" b="1" dirty="0" smtClean="0"/>
              <a:t>117</a:t>
            </a:r>
            <a:r>
              <a:rPr lang="en-US" sz="1400" dirty="0" smtClean="0"/>
              <a:t>, 144101 (2016).</a:t>
            </a:r>
            <a:endParaRPr lang="pl-PL" sz="1400" dirty="0" smtClean="0"/>
          </a:p>
          <a:p>
            <a:endParaRPr lang="pl-PL" sz="1400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2915816" y="6165304"/>
            <a:ext cx="3962400" cy="457200"/>
          </a:xfrm>
        </p:spPr>
        <p:txBody>
          <a:bodyPr/>
          <a:lstStyle/>
          <a:p>
            <a:r>
              <a:rPr lang="en-US" b="1" dirty="0"/>
              <a:t>Chaos, and what it can reveal</a:t>
            </a:r>
            <a:r>
              <a:rPr lang="pl-PL" b="1" dirty="0"/>
              <a:t>, May 11, 2017</a:t>
            </a:r>
            <a:endParaRPr lang="en-US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905000" cy="73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SCF4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6646862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50825" y="5876925"/>
            <a:ext cx="870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Experimental set-up for measuring of hexagonal graphs with time reversal symmetry</a:t>
            </a:r>
          </a:p>
        </p:txBody>
      </p:sp>
    </p:spTree>
    <p:extLst>
      <p:ext uri="{BB962C8B-B14F-4D97-AF65-F5344CB8AC3E}">
        <p14:creationId xmlns:p14="http://schemas.microsoft.com/office/powerpoint/2010/main" val="1371217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SCF48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64686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50913" y="5681663"/>
            <a:ext cx="7842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An example of a hexagonal microwave network with a microwave circulator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which was used to simulate quantum graphs with broken time reversal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symmetry</a:t>
            </a:r>
          </a:p>
        </p:txBody>
      </p:sp>
    </p:spTree>
    <p:extLst>
      <p:ext uri="{BB962C8B-B14F-4D97-AF65-F5344CB8AC3E}">
        <p14:creationId xmlns:p14="http://schemas.microsoft.com/office/powerpoint/2010/main" val="179175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/>
          <p:cNvSpPr txBox="1">
            <a:spLocks noChangeArrowheads="1"/>
          </p:cNvSpPr>
          <p:nvPr/>
        </p:nvSpPr>
        <p:spPr bwMode="auto">
          <a:xfrm>
            <a:off x="214282" y="214290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cs typeface="Times New Roman" pitchFamily="18" charset="0"/>
              </a:rPr>
              <a:t>Using </a:t>
            </a:r>
            <a:r>
              <a:rPr lang="pl-PL" dirty="0" err="1" smtClean="0">
                <a:cs typeface="Times New Roman" pitchFamily="18" charset="0"/>
              </a:rPr>
              <a:t>microwave</a:t>
            </a:r>
            <a:r>
              <a:rPr lang="pl-PL" dirty="0" smtClean="0">
                <a:cs typeface="Times New Roman" pitchFamily="18" charset="0"/>
              </a:rPr>
              <a:t> networks with  </a:t>
            </a:r>
            <a:r>
              <a:rPr lang="pl-PL" dirty="0" err="1" smtClean="0">
                <a:cs typeface="Times New Roman" pitchFamily="18" charset="0"/>
              </a:rPr>
              <a:t>circulators</a:t>
            </a:r>
            <a:r>
              <a:rPr lang="pl-PL" dirty="0" smtClean="0">
                <a:cs typeface="Times New Roman" pitchFamily="18" charset="0"/>
              </a:rPr>
              <a:t> o</a:t>
            </a:r>
            <a:r>
              <a:rPr lang="en-US" dirty="0" smtClean="0">
                <a:cs typeface="Times New Roman" pitchFamily="18" charset="0"/>
              </a:rPr>
              <a:t>ne can simulate </a:t>
            </a:r>
            <a:r>
              <a:rPr lang="pl-PL" dirty="0" smtClean="0">
                <a:cs typeface="Times New Roman" pitchFamily="18" charset="0"/>
              </a:rPr>
              <a:t>quantum </a:t>
            </a:r>
            <a:r>
              <a:rPr lang="en-US" dirty="0" smtClean="0">
                <a:cs typeface="Times New Roman" pitchFamily="18" charset="0"/>
              </a:rPr>
              <a:t>graphs with broken time reversal symmetry (GUE in RMT)</a:t>
            </a:r>
            <a:r>
              <a:rPr lang="pl-PL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3" name="Picture 10" descr="cy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865" y="1527419"/>
            <a:ext cx="5111501" cy="40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79512" y="5805264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M. Ławniczak, S. </a:t>
            </a:r>
            <a:r>
              <a:rPr lang="pl-PL" sz="1200" dirty="0" err="1"/>
              <a:t>Bauch</a:t>
            </a:r>
            <a:r>
              <a:rPr lang="pl-PL" sz="1200" dirty="0"/>
              <a:t>, O. </a:t>
            </a:r>
            <a:r>
              <a:rPr lang="pl-PL" sz="1200" dirty="0" err="1"/>
              <a:t>Hul</a:t>
            </a:r>
            <a:r>
              <a:rPr lang="pl-PL" sz="1200" dirty="0"/>
              <a:t>, and L. </a:t>
            </a:r>
            <a:r>
              <a:rPr lang="pl-PL" sz="1200" dirty="0" err="1"/>
              <a:t>Sirko</a:t>
            </a:r>
            <a:r>
              <a:rPr lang="pl-PL" sz="1200" dirty="0"/>
              <a:t>, </a:t>
            </a:r>
            <a:r>
              <a:rPr lang="pl-PL" sz="1200" dirty="0" err="1"/>
              <a:t>Phys</a:t>
            </a:r>
            <a:r>
              <a:rPr lang="pl-PL" sz="1200" dirty="0"/>
              <a:t>. </a:t>
            </a:r>
            <a:r>
              <a:rPr lang="pl-PL" sz="1200" dirty="0" err="1"/>
              <a:t>Rev</a:t>
            </a:r>
            <a:r>
              <a:rPr lang="pl-PL" sz="1200" dirty="0"/>
              <a:t>. E </a:t>
            </a:r>
            <a:r>
              <a:rPr lang="pl-PL" sz="1200" b="1" dirty="0"/>
              <a:t>81</a:t>
            </a:r>
            <a:r>
              <a:rPr lang="pl-PL" sz="1200" dirty="0"/>
              <a:t>, 046204 (2010).</a:t>
            </a:r>
            <a:endParaRPr lang="pl-PL" sz="1200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2771800" y="6165304"/>
            <a:ext cx="3962400" cy="457200"/>
          </a:xfrm>
        </p:spPr>
        <p:txBody>
          <a:bodyPr/>
          <a:lstStyle/>
          <a:p>
            <a:r>
              <a:rPr lang="en-US" b="1" dirty="0"/>
              <a:t>Chaos, and what it can reveal</a:t>
            </a:r>
            <a:r>
              <a:rPr lang="pl-PL" b="1" dirty="0"/>
              <a:t>, May 11,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2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759200" y="1360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67786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916238" y="5084763"/>
            <a:ext cx="30003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l-PL" sz="2000">
                <a:latin typeface="Arial" pitchFamily="34" charset="0"/>
              </a:rPr>
              <a:t>A coaxial cable segment</a:t>
            </a:r>
            <a:r>
              <a:rPr lang="pl-PL" altLang="pl-PL" sz="1800"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(</a:t>
            </a:r>
            <a:r>
              <a:rPr lang="pl-PL" altLang="pl-PL" sz="1800" i="1">
                <a:latin typeface="Arial" pitchFamily="34" charset="0"/>
              </a:rPr>
              <a:t>a</a:t>
            </a:r>
            <a:r>
              <a:rPr lang="pl-PL" altLang="pl-PL" sz="1800">
                <a:latin typeface="Arial" pitchFamily="34" charset="0"/>
              </a:rPr>
              <a:t> = 0.05 cm, </a:t>
            </a:r>
            <a:r>
              <a:rPr lang="pl-PL" altLang="pl-PL" sz="1800" i="1">
                <a:latin typeface="Arial" pitchFamily="34" charset="0"/>
              </a:rPr>
              <a:t>b</a:t>
            </a:r>
            <a:r>
              <a:rPr lang="pl-PL" altLang="pl-PL" sz="1800">
                <a:latin typeface="Arial" pitchFamily="34" charset="0"/>
              </a:rPr>
              <a:t> = 0.15 cm)</a:t>
            </a:r>
          </a:p>
        </p:txBody>
      </p:sp>
    </p:spTree>
    <p:extLst>
      <p:ext uri="{BB962C8B-B14F-4D97-AF65-F5344CB8AC3E}">
        <p14:creationId xmlns:p14="http://schemas.microsoft.com/office/powerpoint/2010/main" val="102013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36725" y="188913"/>
            <a:ext cx="5645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Propagation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l-P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inside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 </a:t>
            </a:r>
            <a:r>
              <a:rPr lang="pl-P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coaxial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l-P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cable</a:t>
            </a:r>
            <a:endParaRPr lang="pl-PL" sz="2800" dirty="0">
              <a:latin typeface="Arial" charset="0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3762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19462" name="Object 9"/>
          <p:cNvGraphicFramePr>
            <a:graphicFrameLocks noChangeAspect="1"/>
          </p:cNvGraphicFramePr>
          <p:nvPr/>
        </p:nvGraphicFramePr>
        <p:xfrm>
          <a:off x="2917825" y="1916113"/>
          <a:ext cx="281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5" name="Równanie" r:id="rId3" imgW="1409700" imgH="419100" progId="Equation.3">
                  <p:embed/>
                </p:oleObj>
              </mc:Choice>
              <mc:Fallback>
                <p:oleObj name="Równanie" r:id="rId3" imgW="1409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1916113"/>
                        <a:ext cx="281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468313" y="836613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In order to find propagation of a wave inside the coaxial cable joining the i-th and the j-th vertex of the microwave graph we begin with the continuity equation for the charge and the current on the considered cable (bond)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468313" y="2997200"/>
            <a:ext cx="7931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where                   and                   are  the charge and the current per unit length on the surface of the inner conductor of a coaxial cable.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For  the potential difference we can write down</a:t>
            </a:r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19466" name="Object 13"/>
          <p:cNvGraphicFramePr>
            <a:graphicFrameLocks noChangeAspect="1"/>
          </p:cNvGraphicFramePr>
          <p:nvPr/>
        </p:nvGraphicFramePr>
        <p:xfrm>
          <a:off x="1331913" y="2997200"/>
          <a:ext cx="9350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6" name="Równanie" r:id="rId5" imgW="469696" imgH="241195" progId="Equation.3">
                  <p:embed/>
                </p:oleObj>
              </mc:Choice>
              <mc:Fallback>
                <p:oleObj name="Równanie" r:id="rId5" imgW="46969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97200"/>
                        <a:ext cx="9350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19468" name="Object 15"/>
          <p:cNvGraphicFramePr>
            <a:graphicFrameLocks noChangeAspect="1"/>
          </p:cNvGraphicFramePr>
          <p:nvPr/>
        </p:nvGraphicFramePr>
        <p:xfrm>
          <a:off x="2989263" y="2997200"/>
          <a:ext cx="7905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7" name="Równanie" r:id="rId7" imgW="495085" imgH="241195" progId="Equation.3">
                  <p:embed/>
                </p:oleObj>
              </mc:Choice>
              <mc:Fallback>
                <p:oleObj name="Równanie" r:id="rId7" imgW="49508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2997200"/>
                        <a:ext cx="7905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1528763" y="5321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sp>
        <p:nvSpPr>
          <p:cNvPr id="1947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19471" name="Object 18"/>
          <p:cNvGraphicFramePr>
            <a:graphicFrameLocks noChangeAspect="1"/>
          </p:cNvGraphicFramePr>
          <p:nvPr/>
        </p:nvGraphicFramePr>
        <p:xfrm>
          <a:off x="2347913" y="4221163"/>
          <a:ext cx="464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8" name="Równanie" r:id="rId9" imgW="2324100" imgH="419100" progId="Equation.3">
                  <p:embed/>
                </p:oleObj>
              </mc:Choice>
              <mc:Fallback>
                <p:oleObj name="Równanie" r:id="rId9" imgW="2324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4221163"/>
                        <a:ext cx="464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468313" y="5084763"/>
            <a:ext cx="7775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where                     and                    are the potentials of the  inner and the outer conductors of a coaxial cable and         is the capacitance per unit length of a cable.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19474" name="Object 21"/>
          <p:cNvGraphicFramePr>
            <a:graphicFrameLocks noChangeAspect="1"/>
          </p:cNvGraphicFramePr>
          <p:nvPr/>
        </p:nvGraphicFramePr>
        <p:xfrm>
          <a:off x="1331913" y="5084763"/>
          <a:ext cx="928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9" name="Równanie" r:id="rId11" imgW="520700" imgH="228600" progId="Equation.3">
                  <p:embed/>
                </p:oleObj>
              </mc:Choice>
              <mc:Fallback>
                <p:oleObj name="Równanie" r:id="rId11" imgW="520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084763"/>
                        <a:ext cx="9286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19476" name="Object 23"/>
          <p:cNvGraphicFramePr>
            <a:graphicFrameLocks noChangeAspect="1"/>
          </p:cNvGraphicFramePr>
          <p:nvPr/>
        </p:nvGraphicFramePr>
        <p:xfrm>
          <a:off x="3059113" y="5084763"/>
          <a:ext cx="928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0" name="Równanie" r:id="rId13" imgW="520700" imgH="228600" progId="Equation.3">
                  <p:embed/>
                </p:oleObj>
              </mc:Choice>
              <mc:Fallback>
                <p:oleObj name="Równanie" r:id="rId13" imgW="520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084763"/>
                        <a:ext cx="9286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19478" name="Object 25"/>
          <p:cNvGraphicFramePr>
            <a:graphicFrameLocks noChangeAspect="1"/>
          </p:cNvGraphicFramePr>
          <p:nvPr/>
        </p:nvGraphicFramePr>
        <p:xfrm>
          <a:off x="4716463" y="5381625"/>
          <a:ext cx="2809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1" name="Równanie" r:id="rId15" imgW="152202" imgH="177569" progId="Equation.3">
                  <p:embed/>
                </p:oleObj>
              </mc:Choice>
              <mc:Fallback>
                <p:oleObj name="Równanie" r:id="rId15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381625"/>
                        <a:ext cx="28098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Text Box 27"/>
          <p:cNvSpPr txBox="1">
            <a:spLocks noChangeArrowheads="1"/>
          </p:cNvSpPr>
          <p:nvPr/>
        </p:nvSpPr>
        <p:spPr bwMode="auto">
          <a:xfrm>
            <a:off x="7793038" y="20812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(1)</a:t>
            </a:r>
          </a:p>
        </p:txBody>
      </p:sp>
      <p:sp>
        <p:nvSpPr>
          <p:cNvPr id="19480" name="Text Box 28"/>
          <p:cNvSpPr txBox="1">
            <a:spLocks noChangeArrowheads="1"/>
          </p:cNvSpPr>
          <p:nvPr/>
        </p:nvSpPr>
        <p:spPr bwMode="auto">
          <a:xfrm>
            <a:off x="7793038" y="44561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505177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39750" y="352425"/>
            <a:ext cx="8064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l-PL" sz="1800">
                <a:latin typeface="Arial" pitchFamily="34" charset="0"/>
              </a:rPr>
              <a:t>Making use of the equation</a:t>
            </a:r>
            <a:r>
              <a:rPr lang="pl-PL" altLang="pl-PL" sz="1800">
                <a:latin typeface="Arial" pitchFamily="34" charset="0"/>
              </a:rPr>
              <a:t>s</a:t>
            </a:r>
            <a:r>
              <a:rPr lang="en-US" altLang="pl-PL" sz="1800">
                <a:latin typeface="Arial" pitchFamily="34" charset="0"/>
              </a:rPr>
              <a:t> (</a:t>
            </a:r>
            <a:r>
              <a:rPr lang="pl-PL" altLang="pl-PL" sz="1800">
                <a:latin typeface="Arial" pitchFamily="34" charset="0"/>
              </a:rPr>
              <a:t>1</a:t>
            </a:r>
            <a:r>
              <a:rPr lang="en-US" altLang="pl-PL" sz="1800">
                <a:latin typeface="Arial" pitchFamily="34" charset="0"/>
              </a:rPr>
              <a:t>)</a:t>
            </a:r>
            <a:r>
              <a:rPr lang="pl-PL" altLang="pl-PL" sz="1800">
                <a:latin typeface="Arial" pitchFamily="34" charset="0"/>
              </a:rPr>
              <a:t> and (2)</a:t>
            </a:r>
            <a:r>
              <a:rPr lang="en-US" altLang="pl-PL" sz="1800">
                <a:latin typeface="Arial" pitchFamily="34" charset="0"/>
              </a:rPr>
              <a:t> for an ideal lossless coaxial cable </a:t>
            </a:r>
            <a:endParaRPr lang="pl-PL" altLang="pl-PL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and assuming that along the cable propagates a monochromatic wave, one</a:t>
            </a:r>
            <a:r>
              <a:rPr lang="en-US" altLang="pl-PL" sz="1800">
                <a:latin typeface="Arial" pitchFamily="34" charset="0"/>
              </a:rPr>
              <a:t> can derive the telegraph equation on the microwave </a:t>
            </a:r>
            <a:r>
              <a:rPr lang="pl-PL" altLang="pl-PL" sz="1800">
                <a:latin typeface="Arial" pitchFamily="34" charset="0"/>
              </a:rPr>
              <a:t>network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2706688" y="1628775"/>
          <a:ext cx="345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5" name="Równanie" r:id="rId3" imgW="1727200" imgH="419100" progId="Equation.3">
                  <p:embed/>
                </p:oleObj>
              </mc:Choice>
              <mc:Fallback>
                <p:oleObj name="Równanie" r:id="rId3" imgW="1727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1628775"/>
                        <a:ext cx="345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7793038" y="18653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(3)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468313" y="2924175"/>
            <a:ext cx="828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Assuming the following correspondence                                 and                       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the equation (3) is formally equivalent to the one-dimensional Schr</a:t>
            </a:r>
            <a:r>
              <a:rPr lang="en-US" altLang="pl-PL" sz="1800">
                <a:latin typeface="Arial" pitchFamily="34" charset="0"/>
                <a:cs typeface="Arial" pitchFamily="34" charset="0"/>
              </a:rPr>
              <a:t>ö</a:t>
            </a:r>
            <a:r>
              <a:rPr lang="pl-PL" altLang="pl-PL" sz="1800">
                <a:latin typeface="Arial" pitchFamily="34" charset="0"/>
              </a:rPr>
              <a:t>dinger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equation (with                     ) on the graph</a:t>
            </a: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20488" name="Object 9"/>
          <p:cNvGraphicFramePr>
            <a:graphicFrameLocks noChangeAspect="1"/>
          </p:cNvGraphicFramePr>
          <p:nvPr/>
        </p:nvGraphicFramePr>
        <p:xfrm>
          <a:off x="4787900" y="2924175"/>
          <a:ext cx="18335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6" name="Równanie" r:id="rId5" imgW="1028254" imgH="241195" progId="Equation.3">
                  <p:embed/>
                </p:oleObj>
              </mc:Choice>
              <mc:Fallback>
                <p:oleObj name="Równanie" r:id="rId5" imgW="102825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24175"/>
                        <a:ext cx="18335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20490" name="Object 11"/>
          <p:cNvGraphicFramePr>
            <a:graphicFrameLocks noChangeAspect="1"/>
          </p:cNvGraphicFramePr>
          <p:nvPr/>
        </p:nvGraphicFramePr>
        <p:xfrm>
          <a:off x="7232650" y="2708275"/>
          <a:ext cx="12842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7" name="Równanie" r:id="rId7" imgW="710891" imgH="418918" progId="Equation.3">
                  <p:embed/>
                </p:oleObj>
              </mc:Choice>
              <mc:Fallback>
                <p:oleObj name="Równanie" r:id="rId7" imgW="71089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0" y="2708275"/>
                        <a:ext cx="12842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20492" name="Object 13"/>
          <p:cNvGraphicFramePr>
            <a:graphicFrameLocks noChangeAspect="1"/>
          </p:cNvGraphicFramePr>
          <p:nvPr/>
        </p:nvGraphicFramePr>
        <p:xfrm>
          <a:off x="2051050" y="3500438"/>
          <a:ext cx="12890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8" name="Równanie" r:id="rId9" imgW="698197" imgH="177723" progId="Equation.3">
                  <p:embed/>
                </p:oleObj>
              </mc:Choice>
              <mc:Fallback>
                <p:oleObj name="Równanie" r:id="rId9" imgW="698197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500438"/>
                        <a:ext cx="12890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itchFamily="34" charset="0"/>
            </a:endParaRPr>
          </a:p>
        </p:txBody>
      </p:sp>
      <p:graphicFrame>
        <p:nvGraphicFramePr>
          <p:cNvPr id="20494" name="Object 15"/>
          <p:cNvGraphicFramePr>
            <a:graphicFrameLocks noChangeAspect="1"/>
          </p:cNvGraphicFramePr>
          <p:nvPr/>
        </p:nvGraphicFramePr>
        <p:xfrm>
          <a:off x="2914650" y="4365625"/>
          <a:ext cx="32067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9" name="Równanie" r:id="rId11" imgW="1600200" imgH="419100" progId="Equation.3">
                  <p:embed/>
                </p:oleObj>
              </mc:Choice>
              <mc:Fallback>
                <p:oleObj name="Równanie" r:id="rId11" imgW="160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4365625"/>
                        <a:ext cx="32067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Text Box 17"/>
          <p:cNvSpPr txBox="1">
            <a:spLocks noChangeArrowheads="1"/>
          </p:cNvSpPr>
          <p:nvPr/>
        </p:nvSpPr>
        <p:spPr bwMode="auto">
          <a:xfrm>
            <a:off x="7740650" y="45815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412541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21218</TotalTime>
  <Words>2418</Words>
  <Application>Microsoft Office PowerPoint</Application>
  <PresentationFormat>Pokaz na ekranie (4:3)</PresentationFormat>
  <Paragraphs>288</Paragraphs>
  <Slides>34</Slides>
  <Notes>5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34</vt:i4>
      </vt:variant>
    </vt:vector>
  </HeadingPairs>
  <TitlesOfParts>
    <vt:vector size="37" baseType="lpstr">
      <vt:lpstr>Kapitał</vt:lpstr>
      <vt:lpstr>Równanie</vt:lpstr>
      <vt:lpstr>Microsoft Equation 3.0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Random matrix theory (RMT)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Biba</dc:creator>
  <cp:lastModifiedBy>Leszek Sirko</cp:lastModifiedBy>
  <cp:revision>357</cp:revision>
  <cp:lastPrinted>2017-05-08T08:56:40Z</cp:lastPrinted>
  <dcterms:created xsi:type="dcterms:W3CDTF">2014-06-24T17:19:46Z</dcterms:created>
  <dcterms:modified xsi:type="dcterms:W3CDTF">2017-05-10T21:10:41Z</dcterms:modified>
</cp:coreProperties>
</file>